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87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96" r:id="rId2"/>
    <p:sldMasterId id="2147483709" r:id="rId3"/>
    <p:sldMasterId id="2147483722" r:id="rId4"/>
    <p:sldMasterId id="2147483727" r:id="rId5"/>
  </p:sldMasterIdLst>
  <p:notesMasterIdLst>
    <p:notesMasterId r:id="rId83"/>
  </p:notesMasterIdLst>
  <p:handoutMasterIdLst>
    <p:handoutMasterId r:id="rId84"/>
  </p:handoutMasterIdLst>
  <p:sldIdLst>
    <p:sldId id="737" r:id="rId6"/>
    <p:sldId id="777" r:id="rId7"/>
    <p:sldId id="612" r:id="rId8"/>
    <p:sldId id="697" r:id="rId9"/>
    <p:sldId id="604" r:id="rId10"/>
    <p:sldId id="548" r:id="rId11"/>
    <p:sldId id="625" r:id="rId12"/>
    <p:sldId id="683" r:id="rId13"/>
    <p:sldId id="639" r:id="rId14"/>
    <p:sldId id="640" r:id="rId15"/>
    <p:sldId id="641" r:id="rId16"/>
    <p:sldId id="655" r:id="rId17"/>
    <p:sldId id="776" r:id="rId18"/>
    <p:sldId id="685" r:id="rId19"/>
    <p:sldId id="704" r:id="rId20"/>
    <p:sldId id="702" r:id="rId21"/>
    <p:sldId id="705" r:id="rId22"/>
    <p:sldId id="703" r:id="rId23"/>
    <p:sldId id="711" r:id="rId24"/>
    <p:sldId id="712" r:id="rId25"/>
    <p:sldId id="769" r:id="rId26"/>
    <p:sldId id="770" r:id="rId27"/>
    <p:sldId id="674" r:id="rId28"/>
    <p:sldId id="713" r:id="rId29"/>
    <p:sldId id="671" r:id="rId30"/>
    <p:sldId id="631" r:id="rId31"/>
    <p:sldId id="739" r:id="rId32"/>
    <p:sldId id="740" r:id="rId33"/>
    <p:sldId id="741" r:id="rId34"/>
    <p:sldId id="633" r:id="rId35"/>
    <p:sldId id="657" r:id="rId36"/>
    <p:sldId id="716" r:id="rId37"/>
    <p:sldId id="694" r:id="rId38"/>
    <p:sldId id="695" r:id="rId39"/>
    <p:sldId id="750" r:id="rId40"/>
    <p:sldId id="662" r:id="rId41"/>
    <p:sldId id="778" r:id="rId42"/>
    <p:sldId id="752" r:id="rId43"/>
    <p:sldId id="753" r:id="rId44"/>
    <p:sldId id="754" r:id="rId45"/>
    <p:sldId id="755" r:id="rId46"/>
    <p:sldId id="756" r:id="rId47"/>
    <p:sldId id="757" r:id="rId48"/>
    <p:sldId id="758" r:id="rId49"/>
    <p:sldId id="749" r:id="rId50"/>
    <p:sldId id="760" r:id="rId51"/>
    <p:sldId id="761" r:id="rId52"/>
    <p:sldId id="764" r:id="rId53"/>
    <p:sldId id="779" r:id="rId54"/>
    <p:sldId id="718" r:id="rId55"/>
    <p:sldId id="547" r:id="rId56"/>
    <p:sldId id="710" r:id="rId57"/>
    <p:sldId id="706" r:id="rId58"/>
    <p:sldId id="552" r:id="rId59"/>
    <p:sldId id="709" r:id="rId60"/>
    <p:sldId id="722" r:id="rId61"/>
    <p:sldId id="723" r:id="rId62"/>
    <p:sldId id="721" r:id="rId63"/>
    <p:sldId id="559" r:id="rId64"/>
    <p:sldId id="561" r:id="rId65"/>
    <p:sldId id="564" r:id="rId66"/>
    <p:sldId id="708" r:id="rId67"/>
    <p:sldId id="763" r:id="rId68"/>
    <p:sldId id="765" r:id="rId69"/>
    <p:sldId id="767" r:id="rId70"/>
    <p:sldId id="768" r:id="rId71"/>
    <p:sldId id="582" r:id="rId72"/>
    <p:sldId id="726" r:id="rId73"/>
    <p:sldId id="771" r:id="rId74"/>
    <p:sldId id="773" r:id="rId75"/>
    <p:sldId id="774" r:id="rId76"/>
    <p:sldId id="775" r:id="rId77"/>
    <p:sldId id="772" r:id="rId78"/>
    <p:sldId id="681" r:id="rId79"/>
    <p:sldId id="680" r:id="rId80"/>
    <p:sldId id="684" r:id="rId81"/>
    <p:sldId id="595" r:id="rId82"/>
  </p:sldIdLst>
  <p:sldSz cx="14630400" cy="8229600"/>
  <p:notesSz cx="6858000" cy="9144000"/>
  <p:defaultTextStyle>
    <a:defPPr>
      <a:defRPr lang="en-US"/>
    </a:defPPr>
    <a:lvl1pPr marL="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E64091-958E-9247-9B6D-84F748EDCF5E}">
          <p14:sldIdLst>
            <p14:sldId id="737"/>
            <p14:sldId id="777"/>
            <p14:sldId id="612"/>
            <p14:sldId id="697"/>
            <p14:sldId id="604"/>
            <p14:sldId id="548"/>
            <p14:sldId id="625"/>
            <p14:sldId id="683"/>
            <p14:sldId id="639"/>
            <p14:sldId id="640"/>
            <p14:sldId id="641"/>
            <p14:sldId id="655"/>
            <p14:sldId id="776"/>
            <p14:sldId id="685"/>
            <p14:sldId id="704"/>
            <p14:sldId id="702"/>
            <p14:sldId id="705"/>
            <p14:sldId id="703"/>
            <p14:sldId id="711"/>
            <p14:sldId id="712"/>
            <p14:sldId id="769"/>
            <p14:sldId id="770"/>
            <p14:sldId id="674"/>
            <p14:sldId id="713"/>
            <p14:sldId id="671"/>
            <p14:sldId id="631"/>
            <p14:sldId id="739"/>
            <p14:sldId id="740"/>
            <p14:sldId id="741"/>
            <p14:sldId id="633"/>
            <p14:sldId id="657"/>
            <p14:sldId id="716"/>
            <p14:sldId id="694"/>
            <p14:sldId id="695"/>
            <p14:sldId id="750"/>
            <p14:sldId id="662"/>
            <p14:sldId id="778"/>
            <p14:sldId id="752"/>
            <p14:sldId id="753"/>
            <p14:sldId id="754"/>
            <p14:sldId id="755"/>
            <p14:sldId id="756"/>
            <p14:sldId id="757"/>
            <p14:sldId id="758"/>
            <p14:sldId id="749"/>
            <p14:sldId id="760"/>
            <p14:sldId id="761"/>
            <p14:sldId id="764"/>
            <p14:sldId id="779"/>
            <p14:sldId id="718"/>
            <p14:sldId id="547"/>
            <p14:sldId id="710"/>
            <p14:sldId id="706"/>
            <p14:sldId id="552"/>
            <p14:sldId id="709"/>
            <p14:sldId id="722"/>
            <p14:sldId id="723"/>
            <p14:sldId id="721"/>
            <p14:sldId id="559"/>
            <p14:sldId id="561"/>
            <p14:sldId id="564"/>
            <p14:sldId id="708"/>
            <p14:sldId id="763"/>
            <p14:sldId id="765"/>
            <p14:sldId id="767"/>
            <p14:sldId id="768"/>
            <p14:sldId id="582"/>
            <p14:sldId id="726"/>
            <p14:sldId id="771"/>
            <p14:sldId id="773"/>
            <p14:sldId id="774"/>
            <p14:sldId id="775"/>
            <p14:sldId id="772"/>
            <p14:sldId id="681"/>
            <p14:sldId id="680"/>
            <p14:sldId id="684"/>
            <p14:sldId id="5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55">
          <p15:clr>
            <a:srgbClr val="A4A3A4"/>
          </p15:clr>
        </p15:guide>
        <p15:guide id="2" pos="8828">
          <p15:clr>
            <a:srgbClr val="A4A3A4"/>
          </p15:clr>
        </p15:guide>
        <p15:guide id="3" pos="316">
          <p15:clr>
            <a:srgbClr val="A4A3A4"/>
          </p15:clr>
        </p15:guide>
        <p15:guide id="4" pos="6110">
          <p15:clr>
            <a:srgbClr val="A4A3A4"/>
          </p15:clr>
        </p15:guide>
        <p15:guide id="5" pos="4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7BBC"/>
    <a:srgbClr val="595959"/>
    <a:srgbClr val="5B9BD5"/>
    <a:srgbClr val="DDB8DC"/>
    <a:srgbClr val="A7D68E"/>
    <a:srgbClr val="00AFD9"/>
    <a:srgbClr val="BB77C4"/>
    <a:srgbClr val="1174B8"/>
    <a:srgbClr val="39CBD4"/>
    <a:srgbClr val="003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8"/>
    <p:restoredTop sz="89696"/>
  </p:normalViewPr>
  <p:slideViewPr>
    <p:cSldViewPr snapToGrid="0" snapToObjects="1" showGuides="1">
      <p:cViewPr varScale="1">
        <p:scale>
          <a:sx n="88" d="100"/>
          <a:sy n="88" d="100"/>
        </p:scale>
        <p:origin x="632" y="192"/>
      </p:cViewPr>
      <p:guideLst>
        <p:guide orient="horz" pos="555"/>
        <p:guide pos="8828"/>
        <p:guide pos="316"/>
        <p:guide pos="6110"/>
        <p:guide pos="4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F7061-80C1-604D-992A-05BBE7E346F4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B3CBB4-F845-9F4B-A41F-7163A0321D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64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671FB-D8B8-0647-83B7-29925BB5E856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38A2F8-54F1-AB4E-B8B5-B1130F7515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9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972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54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23080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56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07762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57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69368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58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7739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59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69447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60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47998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61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96140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62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52190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67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91870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77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5339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charset="2"/>
              <a:buNone/>
            </a:pP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18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123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charset="2"/>
              <a:buNone/>
            </a:pP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19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57911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charset="2"/>
              <a:buNone/>
            </a:pP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20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27178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charset="2"/>
              <a:buNone/>
            </a:pP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22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47887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ja-JP" sz="1900" dirty="0">
              <a:latin typeface="Meiryo UI" charset="-128"/>
              <a:ea typeface="Meiryo UI" charset="-128"/>
              <a:cs typeface="Meiryo UI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50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83870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51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45910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charset="2"/>
              <a:buNone/>
            </a:pP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52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4796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BE973-2005-4D74-8D25-7B23AD8D872C}" type="slidenum">
              <a:rPr lang="ja-JP" altLang="en-US" smtClean="0"/>
              <a:pPr>
                <a:defRPr/>
              </a:pPr>
              <a:t>53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7328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Relationship Id="rId5" Type="http://schemas.microsoft.com/office/2007/relationships/hdphoto" Target="../media/hdphoto6.wdp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Relationship Id="rId4" Type="http://schemas.microsoft.com/office/2007/relationships/hdphoto" Target="../media/hdphoto7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4342" y="792480"/>
            <a:ext cx="13718539" cy="512446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34342" y="1518286"/>
            <a:ext cx="13718539" cy="62369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17755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1" y="1442721"/>
            <a:ext cx="13428979" cy="5908040"/>
          </a:xfrm>
          <a:prstGeom prst="rect">
            <a:avLst/>
          </a:prstGeom>
        </p:spPr>
        <p:txBody>
          <a:bodyPr lIns="121917" tIns="60958" rIns="121917" bIns="60958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00384" y="1423037"/>
            <a:ext cx="11394440" cy="3877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097280" hangingPunct="1">
              <a:lnSpc>
                <a:spcPct val="100000"/>
              </a:lnSpc>
              <a:defRPr/>
            </a:pPr>
            <a:r>
              <a:rPr lang="en-US" sz="1920" b="0" spc="-48" dirty="0">
                <a:solidFill>
                  <a:srgbClr val="FFFFFF"/>
                </a:solidFill>
                <a:latin typeface="Arial"/>
                <a:ea typeface=""/>
                <a:cs typeface="Arial"/>
              </a:rPr>
              <a:t>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82509" y="1798321"/>
            <a:ext cx="13614400" cy="146994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659855" y="7729863"/>
            <a:ext cx="640614" cy="438150"/>
          </a:xfrm>
          <a:prstGeom prst="rect">
            <a:avLst/>
          </a:prstGeom>
        </p:spPr>
        <p:txBody>
          <a:bodyPr/>
          <a:lstStyle/>
          <a:p>
            <a:pPr defTabSz="1097280"/>
            <a:fld id="{E9549862-13E2-C34D-815E-8545BD36FC59}" type="slidenum">
              <a:rPr lang="en-US" sz="2160" smtClean="0">
                <a:solidFill>
                  <a:srgbClr val="6D7777"/>
                </a:solidFill>
              </a:rPr>
              <a:pPr defTabSz="1097280"/>
              <a:t>‹#›</a:t>
            </a:fld>
            <a:endParaRPr lang="en-US" sz="2160" dirty="0">
              <a:solidFill>
                <a:srgbClr val="6D7777"/>
              </a:solidFill>
            </a:endParaRP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4342" y="792480"/>
            <a:ext cx="13718539" cy="512446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34342" y="1518286"/>
            <a:ext cx="13718539" cy="62369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97280" y="1609551"/>
            <a:ext cx="12435840" cy="590932"/>
          </a:xfrm>
          <a:prstGeom prst="rect">
            <a:avLst/>
          </a:prstGeom>
        </p:spPr>
        <p:txBody>
          <a:bodyPr/>
          <a:lstStyle>
            <a:lvl1pPr>
              <a:defRPr sz="3840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94560" y="3340694"/>
            <a:ext cx="10241280" cy="21031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548640" indent="0" algn="ctr">
              <a:buNone/>
              <a:defRPr/>
            </a:lvl2pPr>
            <a:lvl3pPr marL="1097280" indent="0" algn="ctr">
              <a:buNone/>
              <a:defRPr/>
            </a:lvl3pPr>
            <a:lvl4pPr marL="1645920" indent="0" algn="ctr">
              <a:buNone/>
              <a:defRPr/>
            </a:lvl4pPr>
            <a:lvl5pPr marL="2194560" indent="0" algn="ctr">
              <a:buNone/>
              <a:defRPr/>
            </a:lvl5pPr>
            <a:lvl6pPr marL="2743200" indent="0" algn="ctr">
              <a:buNone/>
              <a:defRPr/>
            </a:lvl6pPr>
            <a:lvl7pPr marL="3291840" indent="0" algn="ctr">
              <a:buNone/>
              <a:defRPr/>
            </a:lvl7pPr>
            <a:lvl8pPr marL="3840480" indent="0" algn="ctr">
              <a:buNone/>
              <a:defRPr/>
            </a:lvl8pPr>
            <a:lvl9pPr marL="438912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1 Watson Marketing Cov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8589" y="4304097"/>
            <a:ext cx="5066285" cy="15480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40">
                <a:solidFill>
                  <a:schemeClr val="tx2"/>
                </a:solidFill>
                <a:latin typeface="IBM Plex Sans" panose="020B0503050000000000" pitchFamily="34" charset="0"/>
                <a:ea typeface="IBM Plex Sans" panose="020B0503050000000000" pitchFamily="34" charset="0"/>
                <a:cs typeface="Arial" charset="0"/>
              </a:defRPr>
            </a:lvl1pPr>
            <a:lvl2pPr marL="731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48589" y="2330633"/>
            <a:ext cx="5066285" cy="1860197"/>
          </a:xfrm>
        </p:spPr>
        <p:txBody>
          <a:bodyPr anchor="b"/>
          <a:lstStyle>
            <a:lvl1pPr>
              <a:defRPr sz="5120">
                <a:solidFill>
                  <a:schemeClr val="tx1"/>
                </a:solidFill>
                <a:latin typeface="IBM Plex Sans" panose="020B0503050000000000" pitchFamily="34" charset="0"/>
                <a:ea typeface="IBM Plex Sans" panose="020B0503050000000000" pitchFamily="34" charset="0"/>
                <a:cs typeface="Arial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IBM Plex Sans" panose="020B0503050000000000" pitchFamily="34" charset="0"/>
                <a:ea typeface="IBM Plex Sans" panose="020B0503050000000000" pitchFamily="34" charset="0"/>
                <a:cs typeface="Arial" charset="0"/>
              </a:defRPr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IBM Plex Sans" panose="020B0503050000000000" pitchFamily="34" charset="0"/>
                <a:ea typeface="IBM Plex Sans" panose="020B0503050000000000" pitchFamily="34" charset="0"/>
                <a:cs typeface="Arial" charset="0"/>
              </a:defRPr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0049" y="1299468"/>
            <a:ext cx="7410352" cy="69397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02" y="364789"/>
            <a:ext cx="4426888" cy="66665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77978"/>
            <a:ext cx="6876288" cy="3657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53113" y="7549286"/>
            <a:ext cx="7127227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1-column bul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2" y="1752496"/>
            <a:ext cx="13666216" cy="5187187"/>
          </a:xfrm>
        </p:spPr>
        <p:txBody>
          <a:bodyPr/>
          <a:lstStyle>
            <a:lvl1pPr marL="365750" indent="-365750">
              <a:buFont typeface="Arial" charset="0"/>
              <a:buChar char="•"/>
              <a:defRPr>
                <a:solidFill>
                  <a:schemeClr val="tx1"/>
                </a:solidFill>
              </a:defRPr>
            </a:lvl1pPr>
            <a:lvl2pPr marL="276854" marR="0" indent="-276854" algn="l" defTabSz="731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3200">
                <a:solidFill>
                  <a:schemeClr val="tx1"/>
                </a:solidFill>
              </a:defRPr>
            </a:lvl2pPr>
            <a:lvl3pPr marL="634984" marR="0" indent="-276854" algn="l" defTabSz="731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3200">
                <a:solidFill>
                  <a:schemeClr val="tx1"/>
                </a:solidFill>
              </a:defRPr>
            </a:lvl3pPr>
            <a:lvl4pPr marL="1000735" marR="0" indent="-269233" algn="l" defTabSz="731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 sz="3200">
                <a:solidFill>
                  <a:schemeClr val="tx1"/>
                </a:solidFill>
                <a:latin typeface="IBM Plex Sans" panose="020B0503050000000000" pitchFamily="34" charset="0"/>
              </a:defRPr>
            </a:lvl4pPr>
            <a:lvl5pPr marL="1285208" marR="0" indent="-96517" algn="l" defTabSz="731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»"/>
              <a:tabLst/>
              <a:defRPr sz="3200">
                <a:solidFill>
                  <a:schemeClr val="tx1"/>
                </a:solidFill>
                <a:latin typeface="IBM Plex Sans" panose="020B0503050000000000" pitchFamily="34" charset="0"/>
              </a:defRPr>
            </a:lvl5pPr>
            <a:lvl6pPr>
              <a:defRPr sz="3200"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marL="1000735" marR="0" lvl="3" indent="-276854" algn="l" defTabSz="731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 charset="0"/>
                <a:cs typeface="Arial" charset="0"/>
              </a:rPr>
              <a:t>Third level</a:t>
            </a:r>
          </a:p>
          <a:p>
            <a:pPr marL="1285208" marR="0" lvl="4" indent="-269233" algn="l" defTabSz="731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 charset="0"/>
                <a:cs typeface="Arial" charset="0"/>
              </a:rPr>
              <a:t>Fourth level</a:t>
            </a:r>
          </a:p>
          <a:p>
            <a:pPr marL="1285208" marR="0" lvl="4" indent="-276854" algn="l" defTabSz="731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»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 charset="0"/>
                <a:cs typeface="Arial" charset="0"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53113" y="7549286"/>
            <a:ext cx="7127227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65762" y="277978"/>
            <a:ext cx="7159643" cy="14630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53113" y="7549286"/>
            <a:ext cx="7127227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65761" y="277978"/>
            <a:ext cx="9021104" cy="1463040"/>
          </a:xfrm>
        </p:spPr>
        <p:txBody>
          <a:bodyPr/>
          <a:lstStyle>
            <a:lvl1pPr>
              <a:defRPr sz="384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8301" y="7549286"/>
            <a:ext cx="336499" cy="3218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b="0" i="0">
                <a:solidFill>
                  <a:schemeClr val="bg1">
                    <a:lumMod val="25000"/>
                  </a:schemeClr>
                </a:solidFill>
                <a:latin typeface="IBM Plex Sans" panose="020B0503050000000000" pitchFamily="34" charset="0"/>
                <a:ea typeface="IBM Plex Sans" panose="020B0503050000000000" pitchFamily="34" charset="0"/>
                <a:cs typeface="Arial" charset="0"/>
              </a:defRPr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175" y="1442803"/>
            <a:ext cx="13429938" cy="61704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59855" y="7729863"/>
            <a:ext cx="640614" cy="438150"/>
          </a:xfrm>
          <a:prstGeom prst="rect">
            <a:avLst/>
          </a:prstGeom>
        </p:spPr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59307" y="0"/>
            <a:ext cx="10302676" cy="73623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kumimoji="1" lang="ja-JP" altLang="en-US">
                <a:solidFill>
                  <a:schemeClr val="bg1"/>
                </a:solidFill>
              </a:rPr>
              <a:t>マスター タイトルの書式設定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3645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5080739" cy="82296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731502"/>
            <a:endParaRPr lang="en-US" sz="1920" dirty="0">
              <a:solidFill>
                <a:srgbClr val="FFFFFF"/>
              </a:solidFill>
              <a:latin typeface="IBM Plex Sans" panose="020B0503050000000000" pitchFamily="34" charset="0"/>
              <a:cs typeface="Arial"/>
              <a:sym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53113" y="7549286"/>
            <a:ext cx="7127227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8301" y="7549286"/>
            <a:ext cx="336499" cy="3218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b="0" i="0">
                <a:solidFill>
                  <a:schemeClr val="bg1">
                    <a:lumMod val="25000"/>
                  </a:schemeClr>
                </a:solidFill>
                <a:latin typeface="IBM Plex Sans" panose="020B0503050000000000" pitchFamily="34" charset="0"/>
                <a:ea typeface="IBM Plex Sans" panose="020B0503050000000000" pitchFamily="34" charset="0"/>
                <a:cs typeface="Arial" charset="0"/>
              </a:defRPr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29558" y="7549286"/>
            <a:ext cx="2901196" cy="321869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defTabSz="731502"/>
            <a:r>
              <a:rPr lang="en-US" sz="800" dirty="0">
                <a:solidFill>
                  <a:srgbClr val="F8F8F8">
                    <a:lumMod val="25000"/>
                  </a:srgbClr>
                </a:solidFill>
                <a:latin typeface="IBM Plex Sans" panose="020B0503050000000000" pitchFamily="34" charset="0"/>
                <a:ea typeface="Arial" charset="0"/>
                <a:cs typeface="Arial" charset="0"/>
                <a:sym typeface="Calibri"/>
              </a:rPr>
              <a:t>Watson Customer Engagement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1903" y="0"/>
            <a:ext cx="14626594" cy="2282342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16" tIns="45709" rIns="91416" bIns="45709"/>
          <a:lstStyle/>
          <a:p>
            <a:pPr defTabSz="914150">
              <a:lnSpc>
                <a:spcPct val="90000"/>
              </a:lnSpc>
            </a:pPr>
            <a:endParaRPr lang="en-US" sz="2200" kern="0" dirty="0">
              <a:solidFill>
                <a:srgbClr val="FFFFFF"/>
              </a:solidFill>
              <a:latin typeface="IBM Plex Sans" panose="020B0503050000000000" pitchFamily="34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IBM Plex Sans" panose="020B0503050000000000" pitchFamily="34" charset="0"/>
                <a:ea typeface="IBM Plex Sans" panose="020B0503050000000000" pitchFamily="34" charset="0"/>
                <a:cs typeface="Arial" charset="0"/>
              </a:defRPr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53113" y="7549286"/>
            <a:ext cx="7127227" cy="321869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panose="020B0503050000000000" pitchFamily="34" charset="0"/>
                <a:ea typeface="IBM Plex Sans" panose="020B0503050000000000" pitchFamily="34" charset="0"/>
                <a:cs typeface="Arial" charset="0"/>
              </a:defRPr>
            </a:lvl1pPr>
          </a:lstStyle>
          <a:p>
            <a:endParaRPr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IBM Plex Sans" panose="020B0503050000000000" pitchFamily="34" charset="0"/>
                <a:ea typeface="IBM Plex Sans" panose="020B0503050000000000" pitchFamily="34" charset="0"/>
                <a:cs typeface="Arial" charset="0"/>
              </a:defRPr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65761" y="277978"/>
            <a:ext cx="13249242" cy="1463040"/>
          </a:xfrm>
        </p:spPr>
        <p:txBody>
          <a:bodyPr/>
          <a:lstStyle>
            <a:lvl1pPr>
              <a:defRPr sz="3840">
                <a:solidFill>
                  <a:schemeClr val="tx1"/>
                </a:solidFill>
                <a:latin typeface="IBM Plex Sans" panose="020B0503050000000000" pitchFamily="34" charset="0"/>
                <a:ea typeface="IBM Plex Sans" panose="020B0503050000000000" pitchFamily="34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9802" y="283212"/>
            <a:ext cx="503894" cy="19649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dium text only (30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53113" y="7549286"/>
            <a:ext cx="7127227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5761" y="283212"/>
            <a:ext cx="9129865" cy="688568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0049" y="1299468"/>
            <a:ext cx="7410352" cy="693975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53113" y="7549286"/>
            <a:ext cx="7127227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reenshot 16:9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9333" y="2379"/>
            <a:ext cx="10029826" cy="8224847"/>
          </a:xfrm>
          <a:prstGeom prst="rect">
            <a:avLst/>
          </a:prstGeom>
        </p:spPr>
      </p:pic>
      <p:sp>
        <p:nvSpPr>
          <p:cNvPr id="29" name="Rectangle 28"/>
          <p:cNvSpPr/>
          <p:nvPr userDrawn="1"/>
        </p:nvSpPr>
        <p:spPr>
          <a:xfrm>
            <a:off x="5659120" y="1168400"/>
            <a:ext cx="7985760" cy="466344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731502"/>
            <a:endParaRPr lang="en-US" sz="1920" dirty="0" err="1">
              <a:solidFill>
                <a:srgbClr val="FFFFFF"/>
              </a:solidFill>
              <a:latin typeface="IBM Plex Sans" panose="020B0503050000000000" pitchFamily="34" charset="0"/>
              <a:cs typeface="Arial"/>
              <a:sym typeface="Calibri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1460" y="983961"/>
            <a:ext cx="8305568" cy="65801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9802" y="283214"/>
            <a:ext cx="503894" cy="196492"/>
          </a:xfrm>
          <a:prstGeom prst="rect">
            <a:avLst/>
          </a:prstGeom>
        </p:spPr>
      </p:pic>
      <p:sp>
        <p:nvSpPr>
          <p:cNvPr id="18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5773498" y="1285526"/>
            <a:ext cx="7696427" cy="433324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Screenshot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>
          <a:xfrm>
            <a:off x="11372089" y="7549286"/>
            <a:ext cx="2895091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>
          <a:xfrm>
            <a:off x="4846320" y="7549288"/>
            <a:ext cx="4937760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>
          <a:xfrm>
            <a:off x="368301" y="7549286"/>
            <a:ext cx="336499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368041" y="3076453"/>
            <a:ext cx="3427171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8"/>
          <p:cNvSpPr>
            <a:spLocks noGrp="1"/>
          </p:cNvSpPr>
          <p:nvPr>
            <p:ph type="title"/>
          </p:nvPr>
        </p:nvSpPr>
        <p:spPr>
          <a:xfrm>
            <a:off x="363220" y="347573"/>
            <a:ext cx="4106731" cy="258168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800" spc="-96">
                <a:solidFill>
                  <a:schemeClr val="tx1"/>
                </a:solidFill>
              </a:defRPr>
            </a:lvl1pPr>
          </a:lstStyle>
          <a:p>
            <a:pPr lvl="0" eaLnBrk="1" hangingPunct="1">
              <a:lnSpc>
                <a:spcPts val="528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360870" y="3196848"/>
            <a:ext cx="4012084" cy="3621224"/>
          </a:xfrm>
        </p:spPr>
        <p:txBody>
          <a:bodyPr lIns="0" rIns="0"/>
          <a:lstStyle>
            <a:lvl1pPr>
              <a:defRPr sz="2560" spc="-48" baseline="0">
                <a:solidFill>
                  <a:schemeClr val="tx1"/>
                </a:solidFill>
              </a:defRPr>
            </a:lvl1pPr>
            <a:lvl2pPr marL="459730" indent="-264154">
              <a:defRPr sz="1760">
                <a:solidFill>
                  <a:schemeClr val="tx1"/>
                </a:solidFill>
              </a:defRPr>
            </a:lvl2pPr>
            <a:lvl3pPr marL="736582" indent="-276854">
              <a:tabLst>
                <a:tab pos="637525" algn="l"/>
              </a:tabLst>
              <a:defRPr sz="1760">
                <a:solidFill>
                  <a:schemeClr val="tx1"/>
                </a:solidFill>
              </a:defRPr>
            </a:lvl3pPr>
            <a:lvl4pPr marL="1003276" indent="-274313">
              <a:defRPr sz="1760">
                <a:solidFill>
                  <a:schemeClr val="tx1"/>
                </a:solidFill>
              </a:defRPr>
            </a:lvl4pPr>
            <a:lvl5pPr marL="1374107" indent="-274313">
              <a:defRPr sz="176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ipa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9332" y="0"/>
            <a:ext cx="10021069" cy="8229600"/>
          </a:xfrm>
          <a:prstGeom prst="rect">
            <a:avLst/>
          </a:prstGeom>
        </p:spPr>
      </p:pic>
      <p:sp>
        <p:nvSpPr>
          <p:cNvPr id="14" name="Rounded Rectangle 17"/>
          <p:cNvSpPr/>
          <p:nvPr userDrawn="1"/>
        </p:nvSpPr>
        <p:spPr>
          <a:xfrm>
            <a:off x="5479114" y="1336392"/>
            <a:ext cx="8229601" cy="5556820"/>
          </a:xfrm>
          <a:prstGeom prst="roundRect">
            <a:avLst>
              <a:gd name="adj" fmla="val 7470"/>
            </a:avLst>
          </a:prstGeom>
          <a:solidFill>
            <a:srgbClr val="FFFFFF"/>
          </a:solidFill>
          <a:effectLst>
            <a:outerShdw blurRad="76200" dist="38100" dir="396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731502"/>
            <a:endParaRPr lang="en-US" sz="1920" dirty="0" err="1">
              <a:solidFill>
                <a:srgbClr val="FFFFFF"/>
              </a:solidFill>
              <a:latin typeface="IBM Plex Sans" panose="020B0503050000000000" pitchFamily="34" charset="0"/>
              <a:cs typeface="Arial"/>
              <a:sym typeface="Calibri"/>
            </a:endParaRP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63220" y="347573"/>
            <a:ext cx="4106731" cy="258168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800" spc="-96">
                <a:solidFill>
                  <a:schemeClr val="tx1"/>
                </a:solidFill>
              </a:defRPr>
            </a:lvl1pPr>
          </a:lstStyle>
          <a:p>
            <a:pPr lvl="0" eaLnBrk="1" hangingPunct="1">
              <a:lnSpc>
                <a:spcPts val="528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360870" y="3196848"/>
            <a:ext cx="4012084" cy="3621224"/>
          </a:xfrm>
        </p:spPr>
        <p:txBody>
          <a:bodyPr lIns="0" rIns="0"/>
          <a:lstStyle>
            <a:lvl1pPr>
              <a:defRPr sz="2080" spc="-48" baseline="0">
                <a:solidFill>
                  <a:schemeClr val="tx1"/>
                </a:solidFill>
              </a:defRPr>
            </a:lvl1pPr>
            <a:lvl2pPr marL="459730" indent="-264154">
              <a:defRPr sz="1760">
                <a:solidFill>
                  <a:schemeClr val="tx1"/>
                </a:solidFill>
              </a:defRPr>
            </a:lvl2pPr>
            <a:lvl3pPr marL="736582" indent="-276854">
              <a:tabLst>
                <a:tab pos="637525" algn="l"/>
              </a:tabLst>
              <a:defRPr sz="1760">
                <a:solidFill>
                  <a:schemeClr val="tx1"/>
                </a:solidFill>
              </a:defRPr>
            </a:lvl3pPr>
            <a:lvl4pPr marL="1003276" indent="-274313">
              <a:defRPr sz="1760">
                <a:solidFill>
                  <a:schemeClr val="tx1"/>
                </a:solidFill>
              </a:defRPr>
            </a:lvl4pPr>
            <a:lvl5pPr marL="1374107" indent="-274313">
              <a:defRPr sz="176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815508" y="1"/>
            <a:ext cx="5556817" cy="8229600"/>
          </a:xfrm>
          <a:prstGeom prst="rect">
            <a:avLst/>
          </a:prstGeom>
          <a:effectLst/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9802" y="283212"/>
            <a:ext cx="503894" cy="196492"/>
          </a:xfrm>
          <a:prstGeom prst="rect">
            <a:avLst/>
          </a:prstGeom>
        </p:spPr>
      </p:pic>
      <p:sp>
        <p:nvSpPr>
          <p:cNvPr id="18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6302489" y="1635944"/>
            <a:ext cx="6585563" cy="493917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Screenshot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iPhone x1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9332" y="0"/>
            <a:ext cx="10021069" cy="8229600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63220" y="347573"/>
            <a:ext cx="4106731" cy="258168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800" spc="-96">
                <a:solidFill>
                  <a:schemeClr val="tx1"/>
                </a:solidFill>
              </a:defRPr>
            </a:lvl1pPr>
          </a:lstStyle>
          <a:p>
            <a:pPr lvl="0" eaLnBrk="1" hangingPunct="1">
              <a:lnSpc>
                <a:spcPts val="528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360870" y="3196848"/>
            <a:ext cx="4012084" cy="3621224"/>
          </a:xfrm>
        </p:spPr>
        <p:txBody>
          <a:bodyPr lIns="0" rIns="0"/>
          <a:lstStyle>
            <a:lvl1pPr>
              <a:defRPr sz="2080" spc="-48" baseline="0">
                <a:solidFill>
                  <a:schemeClr val="tx1"/>
                </a:solidFill>
              </a:defRPr>
            </a:lvl1pPr>
            <a:lvl2pPr marL="459730" indent="-264154">
              <a:defRPr sz="1760">
                <a:solidFill>
                  <a:schemeClr val="tx1"/>
                </a:solidFill>
              </a:defRPr>
            </a:lvl2pPr>
            <a:lvl3pPr marL="736582" indent="-276854">
              <a:tabLst>
                <a:tab pos="637525" algn="l"/>
              </a:tabLst>
              <a:defRPr sz="1760">
                <a:solidFill>
                  <a:schemeClr val="tx1"/>
                </a:solidFill>
              </a:defRPr>
            </a:lvl3pPr>
            <a:lvl4pPr marL="1003276" indent="-274313">
              <a:defRPr sz="1760">
                <a:solidFill>
                  <a:schemeClr val="tx1"/>
                </a:solidFill>
              </a:defRPr>
            </a:lvl4pPr>
            <a:lvl5pPr marL="1374107" indent="-274313">
              <a:defRPr sz="176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9802" y="283212"/>
            <a:ext cx="503894" cy="196492"/>
          </a:xfrm>
          <a:prstGeom prst="rect">
            <a:avLst/>
          </a:prstGeom>
        </p:spPr>
      </p:pic>
      <p:sp>
        <p:nvSpPr>
          <p:cNvPr id="12" name="Rounded Rectangle 15"/>
          <p:cNvSpPr/>
          <p:nvPr userDrawn="1"/>
        </p:nvSpPr>
        <p:spPr>
          <a:xfrm>
            <a:off x="7925485" y="470210"/>
            <a:ext cx="3446779" cy="7345416"/>
          </a:xfrm>
          <a:prstGeom prst="roundRect">
            <a:avLst>
              <a:gd name="adj" fmla="val 14970"/>
            </a:avLst>
          </a:prstGeom>
          <a:solidFill>
            <a:srgbClr val="FFFFFF"/>
          </a:solidFill>
          <a:effectLst>
            <a:outerShdw blurRad="76200" dist="38100" dir="396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731502"/>
            <a:endParaRPr lang="en-US" sz="1920" dirty="0" err="1">
              <a:solidFill>
                <a:srgbClr val="FFFFFF"/>
              </a:solidFill>
              <a:latin typeface="IBM Plex Sans" panose="020B0503050000000000" pitchFamily="34" charset="0"/>
              <a:cs typeface="Arial"/>
              <a:sym typeface="Calibri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6213" y="438580"/>
            <a:ext cx="3689563" cy="7379126"/>
          </a:xfrm>
          <a:prstGeom prst="rect">
            <a:avLst/>
          </a:prstGeom>
        </p:spPr>
      </p:pic>
      <p:sp>
        <p:nvSpPr>
          <p:cNvPr id="18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8014566" y="1303699"/>
            <a:ext cx="3199396" cy="5657798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Screenshot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3853113" y="7549286"/>
            <a:ext cx="7127227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iPhone x2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9332" y="0"/>
            <a:ext cx="10021069" cy="8229600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63220" y="347573"/>
            <a:ext cx="4106731" cy="258168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5120" spc="-96">
                <a:solidFill>
                  <a:schemeClr val="tx1"/>
                </a:solidFill>
              </a:defRPr>
            </a:lvl1pPr>
          </a:lstStyle>
          <a:p>
            <a:pPr lvl="0" eaLnBrk="1" hangingPunct="1">
              <a:lnSpc>
                <a:spcPts val="528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360870" y="3196848"/>
            <a:ext cx="4012084" cy="3621224"/>
          </a:xfrm>
        </p:spPr>
        <p:txBody>
          <a:bodyPr lIns="0" rIns="0"/>
          <a:lstStyle>
            <a:lvl1pPr>
              <a:defRPr sz="2080" spc="-48" baseline="0">
                <a:solidFill>
                  <a:schemeClr val="tx1"/>
                </a:solidFill>
              </a:defRPr>
            </a:lvl1pPr>
            <a:lvl2pPr marL="459730" indent="-264154">
              <a:defRPr sz="1760">
                <a:solidFill>
                  <a:schemeClr val="tx1"/>
                </a:solidFill>
              </a:defRPr>
            </a:lvl2pPr>
            <a:lvl3pPr marL="736582" indent="-276854">
              <a:tabLst>
                <a:tab pos="637525" algn="l"/>
              </a:tabLst>
              <a:defRPr sz="1760">
                <a:solidFill>
                  <a:schemeClr val="tx1"/>
                </a:solidFill>
              </a:defRPr>
            </a:lvl3pPr>
            <a:lvl4pPr marL="1003276" indent="-274313">
              <a:defRPr sz="1760">
                <a:solidFill>
                  <a:schemeClr val="tx1"/>
                </a:solidFill>
              </a:defRPr>
            </a:lvl4pPr>
            <a:lvl5pPr marL="1374107" indent="-274313">
              <a:defRPr sz="176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9802" y="283212"/>
            <a:ext cx="503894" cy="196492"/>
          </a:xfrm>
          <a:prstGeom prst="rect">
            <a:avLst/>
          </a:prstGeom>
        </p:spPr>
      </p:pic>
      <p:sp>
        <p:nvSpPr>
          <p:cNvPr id="12" name="Rounded Rectangle 15"/>
          <p:cNvSpPr/>
          <p:nvPr userDrawn="1"/>
        </p:nvSpPr>
        <p:spPr>
          <a:xfrm>
            <a:off x="5739539" y="470210"/>
            <a:ext cx="3446779" cy="7345416"/>
          </a:xfrm>
          <a:prstGeom prst="roundRect">
            <a:avLst>
              <a:gd name="adj" fmla="val 14970"/>
            </a:avLst>
          </a:prstGeom>
          <a:solidFill>
            <a:srgbClr val="FFFFFF"/>
          </a:solidFill>
          <a:effectLst>
            <a:outerShdw blurRad="76200" dist="38100" dir="396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731502"/>
            <a:endParaRPr lang="en-US" sz="1920" dirty="0" err="1">
              <a:solidFill>
                <a:srgbClr val="FFFFFF"/>
              </a:solidFill>
              <a:latin typeface="IBM Plex Sans" panose="020B0503050000000000" pitchFamily="34" charset="0"/>
              <a:cs typeface="Arial"/>
              <a:sym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0265" y="438580"/>
            <a:ext cx="3689563" cy="7379126"/>
          </a:xfrm>
          <a:prstGeom prst="rect">
            <a:avLst/>
          </a:prstGeom>
        </p:spPr>
      </p:pic>
      <p:sp>
        <p:nvSpPr>
          <p:cNvPr id="14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5839960" y="1302266"/>
            <a:ext cx="3175278" cy="5659232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Screenshot</a:t>
            </a:r>
          </a:p>
        </p:txBody>
      </p:sp>
      <p:sp>
        <p:nvSpPr>
          <p:cNvPr id="15" name="Rounded Rectangle 15"/>
          <p:cNvSpPr/>
          <p:nvPr userDrawn="1"/>
        </p:nvSpPr>
        <p:spPr>
          <a:xfrm>
            <a:off x="9988125" y="470210"/>
            <a:ext cx="3446779" cy="7345416"/>
          </a:xfrm>
          <a:prstGeom prst="roundRect">
            <a:avLst>
              <a:gd name="adj" fmla="val 14970"/>
            </a:avLst>
          </a:prstGeom>
          <a:solidFill>
            <a:srgbClr val="FFFFFF"/>
          </a:solidFill>
          <a:effectLst>
            <a:outerShdw blurRad="76200" dist="38100" dir="396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731502"/>
            <a:endParaRPr lang="en-US" sz="1920" dirty="0" err="1">
              <a:solidFill>
                <a:srgbClr val="FFFFFF"/>
              </a:solidFill>
              <a:latin typeface="IBM Plex Sans" panose="020B0503050000000000" pitchFamily="34" charset="0"/>
              <a:cs typeface="Arial"/>
              <a:sym typeface="Calibri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851" y="438580"/>
            <a:ext cx="3689563" cy="7379126"/>
          </a:xfrm>
          <a:prstGeom prst="rect">
            <a:avLst/>
          </a:prstGeom>
        </p:spPr>
      </p:pic>
      <p:sp>
        <p:nvSpPr>
          <p:cNvPr id="20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10088546" y="1302266"/>
            <a:ext cx="3175278" cy="5659232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Screenshot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3853113" y="7549286"/>
            <a:ext cx="7127227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 16:9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9333" y="2379"/>
            <a:ext cx="10029826" cy="8224847"/>
          </a:xfrm>
          <a:prstGeom prst="rect">
            <a:avLst/>
          </a:prstGeom>
        </p:spPr>
      </p:pic>
      <p:sp>
        <p:nvSpPr>
          <p:cNvPr id="29" name="Rectangle 28"/>
          <p:cNvSpPr/>
          <p:nvPr userDrawn="1"/>
        </p:nvSpPr>
        <p:spPr>
          <a:xfrm>
            <a:off x="5659120" y="1168400"/>
            <a:ext cx="7985760" cy="466344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731502"/>
            <a:endParaRPr lang="en-US" sz="1920" dirty="0" err="1">
              <a:solidFill>
                <a:srgbClr val="FFFFFF"/>
              </a:solidFill>
              <a:latin typeface="IBM Plex Sans" panose="020B0503050000000000" pitchFamily="34" charset="0"/>
              <a:cs typeface="Arial"/>
              <a:sym typeface="Calibri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1460" y="983961"/>
            <a:ext cx="8305568" cy="6580160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63222" y="347573"/>
            <a:ext cx="4106731" cy="258168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800" spc="-96">
                <a:solidFill>
                  <a:schemeClr val="tx1"/>
                </a:solidFill>
              </a:defRPr>
            </a:lvl1pPr>
          </a:lstStyle>
          <a:p>
            <a:pPr lvl="0" eaLnBrk="1" hangingPunct="1">
              <a:lnSpc>
                <a:spcPts val="528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360870" y="3196849"/>
            <a:ext cx="4012084" cy="3621224"/>
          </a:xfrm>
        </p:spPr>
        <p:txBody>
          <a:bodyPr lIns="0" rIns="0"/>
          <a:lstStyle>
            <a:lvl1pPr>
              <a:defRPr sz="2080" spc="-48" baseline="0">
                <a:solidFill>
                  <a:schemeClr val="tx1"/>
                </a:solidFill>
              </a:defRPr>
            </a:lvl1pPr>
            <a:lvl2pPr marL="459736" indent="-264156">
              <a:defRPr sz="1760">
                <a:solidFill>
                  <a:schemeClr val="tx1"/>
                </a:solidFill>
              </a:defRPr>
            </a:lvl2pPr>
            <a:lvl3pPr marL="736591" indent="-276857">
              <a:tabLst>
                <a:tab pos="637532" algn="l"/>
              </a:tabLst>
              <a:defRPr sz="1760">
                <a:solidFill>
                  <a:schemeClr val="tx1"/>
                </a:solidFill>
              </a:defRPr>
            </a:lvl3pPr>
            <a:lvl4pPr marL="1003289" indent="-274316">
              <a:defRPr sz="1760">
                <a:solidFill>
                  <a:schemeClr val="tx1"/>
                </a:solidFill>
              </a:defRPr>
            </a:lvl4pPr>
            <a:lvl5pPr marL="1374124" indent="-274316">
              <a:defRPr sz="176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9802" y="283214"/>
            <a:ext cx="503894" cy="196492"/>
          </a:xfrm>
          <a:prstGeom prst="rect">
            <a:avLst/>
          </a:prstGeom>
        </p:spPr>
      </p:pic>
      <p:sp>
        <p:nvSpPr>
          <p:cNvPr id="18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5773498" y="1285526"/>
            <a:ext cx="7696427" cy="433324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Screenshot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>
          <a:xfrm>
            <a:off x="11372089" y="7549286"/>
            <a:ext cx="2895091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>
          <a:xfrm>
            <a:off x="4846320" y="7549288"/>
            <a:ext cx="4937760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>
          <a:xfrm>
            <a:off x="368301" y="7549286"/>
            <a:ext cx="336499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reenshot ipa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9332" y="0"/>
            <a:ext cx="10021069" cy="8229600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63220" y="347573"/>
            <a:ext cx="4106731" cy="258168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800" spc="-96">
                <a:solidFill>
                  <a:schemeClr val="tx1"/>
                </a:solidFill>
              </a:defRPr>
            </a:lvl1pPr>
          </a:lstStyle>
          <a:p>
            <a:pPr lvl="0" eaLnBrk="1" hangingPunct="1">
              <a:lnSpc>
                <a:spcPts val="528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360870" y="3196848"/>
            <a:ext cx="4012084" cy="3621224"/>
          </a:xfrm>
        </p:spPr>
        <p:txBody>
          <a:bodyPr lIns="0" rIns="0"/>
          <a:lstStyle>
            <a:lvl1pPr>
              <a:defRPr sz="2080" spc="-48" baseline="0">
                <a:solidFill>
                  <a:schemeClr val="tx1"/>
                </a:solidFill>
              </a:defRPr>
            </a:lvl1pPr>
            <a:lvl2pPr marL="459730" indent="-264154">
              <a:defRPr sz="1760">
                <a:solidFill>
                  <a:schemeClr val="tx1"/>
                </a:solidFill>
              </a:defRPr>
            </a:lvl2pPr>
            <a:lvl3pPr marL="736582" indent="-276854">
              <a:tabLst>
                <a:tab pos="637525" algn="l"/>
              </a:tabLst>
              <a:defRPr sz="1760">
                <a:solidFill>
                  <a:schemeClr val="tx1"/>
                </a:solidFill>
              </a:defRPr>
            </a:lvl3pPr>
            <a:lvl4pPr marL="1003276" indent="-274313">
              <a:defRPr sz="1760">
                <a:solidFill>
                  <a:schemeClr val="tx1"/>
                </a:solidFill>
              </a:defRPr>
            </a:lvl4pPr>
            <a:lvl5pPr marL="1374107" indent="-274313">
              <a:defRPr sz="176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9802" y="283212"/>
            <a:ext cx="503894" cy="19649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430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4630400" cy="822960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 flipH="1">
            <a:off x="7311501" y="5982082"/>
            <a:ext cx="2753982" cy="0"/>
          </a:xfrm>
          <a:prstGeom prst="line">
            <a:avLst/>
          </a:prstGeom>
          <a:ln w="635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5"/>
          <p:cNvSpPr>
            <a:spLocks noGrp="1"/>
          </p:cNvSpPr>
          <p:nvPr userDrawn="1">
            <p:ph type="title"/>
          </p:nvPr>
        </p:nvSpPr>
        <p:spPr>
          <a:xfrm>
            <a:off x="7311500" y="1675921"/>
            <a:ext cx="6175901" cy="145348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480" spc="-96" dirty="0">
                <a:solidFill>
                  <a:schemeClr val="tx1"/>
                </a:solidFill>
              </a:defRPr>
            </a:lvl1pPr>
          </a:lstStyle>
          <a:p>
            <a:pPr lvl="0" eaLnBrk="1" hangingPunct="1">
              <a:lnSpc>
                <a:spcPts val="528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25" name="Text Placeholder 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311500" y="3550072"/>
            <a:ext cx="6175901" cy="2035429"/>
          </a:xfrm>
          <a:noFill/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None/>
              <a:defRPr lang="en-US" i="1" baseline="0" dirty="0" smtClean="0">
                <a:solidFill>
                  <a:schemeClr val="tx1"/>
                </a:solidFill>
              </a:defRPr>
            </a:lvl1pPr>
            <a:lvl2pPr>
              <a:defRPr lang="en-US" i="1" dirty="0" smtClean="0"/>
            </a:lvl2pPr>
            <a:lvl3pPr>
              <a:defRPr lang="en-US" i="1" dirty="0" smtClean="0"/>
            </a:lvl3pPr>
            <a:lvl4pPr>
              <a:defRPr lang="en-US" i="1" dirty="0" smtClean="0"/>
            </a:lvl4pPr>
            <a:lvl5pPr>
              <a:defRPr lang="en-US" i="1" dirty="0"/>
            </a:lvl5pPr>
          </a:lstStyle>
          <a:p>
            <a:pPr marL="292601" lvl="0" indent="-292601" defTabSz="1462637" eaLnBrk="0" hangingPunct="0">
              <a:spcBef>
                <a:spcPct val="0"/>
              </a:spcBef>
            </a:pPr>
            <a:r>
              <a:rPr lang="en-US" dirty="0"/>
              <a:t>Insert quote here</a:t>
            </a:r>
          </a:p>
        </p:txBody>
      </p:sp>
      <p:sp>
        <p:nvSpPr>
          <p:cNvPr id="26" name="Text Placeholder 3"/>
          <p:cNvSpPr>
            <a:spLocks noGrp="1"/>
          </p:cNvSpPr>
          <p:nvPr userDrawn="1">
            <p:ph type="body" sz="quarter" idx="14"/>
          </p:nvPr>
        </p:nvSpPr>
        <p:spPr>
          <a:xfrm>
            <a:off x="7311500" y="6271655"/>
            <a:ext cx="6175901" cy="884501"/>
          </a:xfrm>
          <a:noFill/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None/>
              <a:defRPr lang="en-US" sz="2560" i="0" dirty="0" smtClean="0">
                <a:solidFill>
                  <a:schemeClr val="tx1"/>
                </a:solidFill>
              </a:defRPr>
            </a:lvl1pPr>
            <a:lvl2pPr>
              <a:defRPr lang="en-US" i="1" dirty="0" smtClean="0"/>
            </a:lvl2pPr>
            <a:lvl3pPr>
              <a:defRPr lang="en-US" i="1" dirty="0" smtClean="0"/>
            </a:lvl3pPr>
            <a:lvl4pPr>
              <a:defRPr lang="en-US" i="1" dirty="0" smtClean="0"/>
            </a:lvl4pPr>
            <a:lvl5pPr>
              <a:defRPr lang="en-US" i="1" dirty="0"/>
            </a:lvl5pPr>
          </a:lstStyle>
          <a:p>
            <a:pPr marL="292601" lvl="0" indent="-292601" defTabSz="1462637" eaLnBrk="0" hangingPunct="0">
              <a:spcBef>
                <a:spcPct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3853113" y="7549286"/>
            <a:ext cx="7127227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4630400" cy="822960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 flipH="1">
            <a:off x="7311501" y="5982082"/>
            <a:ext cx="2753982" cy="0"/>
          </a:xfrm>
          <a:prstGeom prst="line">
            <a:avLst/>
          </a:prstGeom>
          <a:ln w="635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5"/>
          <p:cNvSpPr>
            <a:spLocks noGrp="1"/>
          </p:cNvSpPr>
          <p:nvPr userDrawn="1">
            <p:ph type="title"/>
          </p:nvPr>
        </p:nvSpPr>
        <p:spPr>
          <a:xfrm>
            <a:off x="7311500" y="1675921"/>
            <a:ext cx="6175901" cy="145348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480" spc="-96" dirty="0">
                <a:solidFill>
                  <a:schemeClr val="tx1"/>
                </a:solidFill>
              </a:defRPr>
            </a:lvl1pPr>
          </a:lstStyle>
          <a:p>
            <a:pPr lvl="0" eaLnBrk="1" hangingPunct="1">
              <a:lnSpc>
                <a:spcPts val="528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25" name="Text Placeholder 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311500" y="3550072"/>
            <a:ext cx="6175901" cy="2035429"/>
          </a:xfrm>
          <a:noFill/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None/>
              <a:defRPr lang="en-US" i="1" baseline="0" dirty="0" smtClean="0">
                <a:solidFill>
                  <a:schemeClr val="tx1"/>
                </a:solidFill>
              </a:defRPr>
            </a:lvl1pPr>
            <a:lvl2pPr>
              <a:defRPr lang="en-US" i="1" dirty="0" smtClean="0"/>
            </a:lvl2pPr>
            <a:lvl3pPr>
              <a:defRPr lang="en-US" i="1" dirty="0" smtClean="0"/>
            </a:lvl3pPr>
            <a:lvl4pPr>
              <a:defRPr lang="en-US" i="1" dirty="0" smtClean="0"/>
            </a:lvl4pPr>
            <a:lvl5pPr>
              <a:defRPr lang="en-US" i="1" dirty="0"/>
            </a:lvl5pPr>
          </a:lstStyle>
          <a:p>
            <a:pPr marL="292601" lvl="0" indent="-292601" defTabSz="1462637" eaLnBrk="0" hangingPunct="0">
              <a:spcBef>
                <a:spcPct val="0"/>
              </a:spcBef>
            </a:pPr>
            <a:r>
              <a:rPr lang="en-US" dirty="0"/>
              <a:t>Insert quote here</a:t>
            </a:r>
          </a:p>
        </p:txBody>
      </p:sp>
      <p:sp>
        <p:nvSpPr>
          <p:cNvPr id="26" name="Text Placeholder 3"/>
          <p:cNvSpPr>
            <a:spLocks noGrp="1"/>
          </p:cNvSpPr>
          <p:nvPr userDrawn="1">
            <p:ph type="body" sz="quarter" idx="14"/>
          </p:nvPr>
        </p:nvSpPr>
        <p:spPr>
          <a:xfrm>
            <a:off x="7311500" y="6271655"/>
            <a:ext cx="6175901" cy="884501"/>
          </a:xfrm>
          <a:noFill/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None/>
              <a:defRPr lang="en-US" sz="2560" i="0" dirty="0" smtClean="0">
                <a:solidFill>
                  <a:schemeClr val="tx1"/>
                </a:solidFill>
              </a:defRPr>
            </a:lvl1pPr>
            <a:lvl2pPr>
              <a:defRPr lang="en-US" i="1" dirty="0" smtClean="0"/>
            </a:lvl2pPr>
            <a:lvl3pPr>
              <a:defRPr lang="en-US" i="1" dirty="0" smtClean="0"/>
            </a:lvl3pPr>
            <a:lvl4pPr>
              <a:defRPr lang="en-US" i="1" dirty="0" smtClean="0"/>
            </a:lvl4pPr>
            <a:lvl5pPr>
              <a:defRPr lang="en-US" i="1" dirty="0"/>
            </a:lvl5pPr>
          </a:lstStyle>
          <a:p>
            <a:pPr marL="292601" lvl="0" indent="-292601" defTabSz="1462637" eaLnBrk="0" hangingPunct="0">
              <a:spcBef>
                <a:spcPct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3853113" y="7549286"/>
            <a:ext cx="7127227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4630400" cy="822960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 flipH="1">
            <a:off x="7311501" y="5982082"/>
            <a:ext cx="2753982" cy="0"/>
          </a:xfrm>
          <a:prstGeom prst="line">
            <a:avLst/>
          </a:prstGeom>
          <a:ln w="635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5"/>
          <p:cNvSpPr>
            <a:spLocks noGrp="1"/>
          </p:cNvSpPr>
          <p:nvPr userDrawn="1">
            <p:ph type="title"/>
          </p:nvPr>
        </p:nvSpPr>
        <p:spPr>
          <a:xfrm>
            <a:off x="7311500" y="1675921"/>
            <a:ext cx="6175901" cy="145348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480" spc="-96" dirty="0">
                <a:solidFill>
                  <a:schemeClr val="tx1"/>
                </a:solidFill>
              </a:defRPr>
            </a:lvl1pPr>
          </a:lstStyle>
          <a:p>
            <a:pPr lvl="0" eaLnBrk="1" hangingPunct="1">
              <a:lnSpc>
                <a:spcPts val="528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25" name="Text Placeholder 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311500" y="3550072"/>
            <a:ext cx="6175901" cy="2035429"/>
          </a:xfrm>
          <a:noFill/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None/>
              <a:defRPr lang="en-US" i="1" baseline="0" dirty="0" smtClean="0">
                <a:solidFill>
                  <a:schemeClr val="tx1"/>
                </a:solidFill>
              </a:defRPr>
            </a:lvl1pPr>
            <a:lvl2pPr>
              <a:defRPr lang="en-US" i="1" dirty="0" smtClean="0"/>
            </a:lvl2pPr>
            <a:lvl3pPr>
              <a:defRPr lang="en-US" i="1" dirty="0" smtClean="0"/>
            </a:lvl3pPr>
            <a:lvl4pPr>
              <a:defRPr lang="en-US" i="1" dirty="0" smtClean="0"/>
            </a:lvl4pPr>
            <a:lvl5pPr>
              <a:defRPr lang="en-US" i="1" dirty="0"/>
            </a:lvl5pPr>
          </a:lstStyle>
          <a:p>
            <a:pPr marL="292601" lvl="0" indent="-292601" defTabSz="1462637" eaLnBrk="0" hangingPunct="0">
              <a:spcBef>
                <a:spcPct val="0"/>
              </a:spcBef>
            </a:pPr>
            <a:r>
              <a:rPr lang="en-US" dirty="0"/>
              <a:t>Insert quote here</a:t>
            </a:r>
          </a:p>
        </p:txBody>
      </p:sp>
      <p:sp>
        <p:nvSpPr>
          <p:cNvPr id="26" name="Text Placeholder 3"/>
          <p:cNvSpPr>
            <a:spLocks noGrp="1"/>
          </p:cNvSpPr>
          <p:nvPr userDrawn="1">
            <p:ph type="body" sz="quarter" idx="14"/>
          </p:nvPr>
        </p:nvSpPr>
        <p:spPr>
          <a:xfrm>
            <a:off x="7311500" y="6271655"/>
            <a:ext cx="6175901" cy="884501"/>
          </a:xfrm>
          <a:noFill/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None/>
              <a:defRPr lang="en-US" sz="2560" i="0" dirty="0" smtClean="0">
                <a:solidFill>
                  <a:schemeClr val="tx1"/>
                </a:solidFill>
              </a:defRPr>
            </a:lvl1pPr>
            <a:lvl2pPr>
              <a:defRPr lang="en-US" i="1" dirty="0" smtClean="0"/>
            </a:lvl2pPr>
            <a:lvl3pPr>
              <a:defRPr lang="en-US" i="1" dirty="0" smtClean="0"/>
            </a:lvl3pPr>
            <a:lvl4pPr>
              <a:defRPr lang="en-US" i="1" dirty="0" smtClean="0"/>
            </a:lvl4pPr>
            <a:lvl5pPr>
              <a:defRPr lang="en-US" i="1" dirty="0"/>
            </a:lvl5pPr>
          </a:lstStyle>
          <a:p>
            <a:pPr marL="292601" lvl="0" indent="-292601" defTabSz="1462637" eaLnBrk="0" hangingPunct="0">
              <a:spcBef>
                <a:spcPct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3853113" y="7549286"/>
            <a:ext cx="7127227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4630400" cy="822960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 flipH="1">
            <a:off x="7311501" y="5982082"/>
            <a:ext cx="2753982" cy="0"/>
          </a:xfrm>
          <a:prstGeom prst="line">
            <a:avLst/>
          </a:prstGeom>
          <a:ln w="635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5"/>
          <p:cNvSpPr>
            <a:spLocks noGrp="1"/>
          </p:cNvSpPr>
          <p:nvPr userDrawn="1">
            <p:ph type="title"/>
          </p:nvPr>
        </p:nvSpPr>
        <p:spPr>
          <a:xfrm>
            <a:off x="7311500" y="1675921"/>
            <a:ext cx="6175901" cy="145348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480" spc="-96" dirty="0">
                <a:solidFill>
                  <a:schemeClr val="tx1"/>
                </a:solidFill>
              </a:defRPr>
            </a:lvl1pPr>
          </a:lstStyle>
          <a:p>
            <a:pPr lvl="0" eaLnBrk="1" hangingPunct="1">
              <a:lnSpc>
                <a:spcPts val="528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25" name="Text Placeholder 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311500" y="3550072"/>
            <a:ext cx="6175901" cy="2035429"/>
          </a:xfrm>
          <a:noFill/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None/>
              <a:defRPr lang="en-US" i="1" baseline="0" dirty="0" smtClean="0">
                <a:solidFill>
                  <a:schemeClr val="tx1"/>
                </a:solidFill>
              </a:defRPr>
            </a:lvl1pPr>
            <a:lvl2pPr>
              <a:defRPr lang="en-US" i="1" dirty="0" smtClean="0"/>
            </a:lvl2pPr>
            <a:lvl3pPr>
              <a:defRPr lang="en-US" i="1" dirty="0" smtClean="0"/>
            </a:lvl3pPr>
            <a:lvl4pPr>
              <a:defRPr lang="en-US" i="1" dirty="0" smtClean="0"/>
            </a:lvl4pPr>
            <a:lvl5pPr>
              <a:defRPr lang="en-US" i="1" dirty="0"/>
            </a:lvl5pPr>
          </a:lstStyle>
          <a:p>
            <a:pPr marL="292601" lvl="0" indent="-292601" defTabSz="1462637" eaLnBrk="0" hangingPunct="0">
              <a:spcBef>
                <a:spcPct val="0"/>
              </a:spcBef>
            </a:pPr>
            <a:r>
              <a:rPr lang="en-US" dirty="0"/>
              <a:t>Insert quote here</a:t>
            </a:r>
          </a:p>
        </p:txBody>
      </p:sp>
      <p:sp>
        <p:nvSpPr>
          <p:cNvPr id="26" name="Text Placeholder 3"/>
          <p:cNvSpPr>
            <a:spLocks noGrp="1"/>
          </p:cNvSpPr>
          <p:nvPr userDrawn="1">
            <p:ph type="body" sz="quarter" idx="14"/>
          </p:nvPr>
        </p:nvSpPr>
        <p:spPr>
          <a:xfrm>
            <a:off x="7311500" y="6271655"/>
            <a:ext cx="6175901" cy="884501"/>
          </a:xfrm>
          <a:noFill/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None/>
              <a:defRPr lang="en-US" sz="2560" i="0" dirty="0" smtClean="0">
                <a:solidFill>
                  <a:schemeClr val="tx1"/>
                </a:solidFill>
              </a:defRPr>
            </a:lvl1pPr>
            <a:lvl2pPr>
              <a:defRPr lang="en-US" i="1" dirty="0" smtClean="0"/>
            </a:lvl2pPr>
            <a:lvl3pPr>
              <a:defRPr lang="en-US" i="1" dirty="0" smtClean="0"/>
            </a:lvl3pPr>
            <a:lvl4pPr>
              <a:defRPr lang="en-US" i="1" dirty="0" smtClean="0"/>
            </a:lvl4pPr>
            <a:lvl5pPr>
              <a:defRPr lang="en-US" i="1" dirty="0"/>
            </a:lvl5pPr>
          </a:lstStyle>
          <a:p>
            <a:pPr marL="292601" lvl="0" indent="-292601" defTabSz="1462637" eaLnBrk="0" hangingPunct="0">
              <a:spcBef>
                <a:spcPct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3853113" y="7549286"/>
            <a:ext cx="7127227" cy="3218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/ Header 2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785"/>
            <a:ext cx="14630400" cy="3118417"/>
          </a:xfrm>
          <a:prstGeom prst="rect">
            <a:avLst/>
          </a:prstGeom>
          <a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</p:pic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363222" y="319354"/>
            <a:ext cx="8552432" cy="235615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4800" spc="-96" dirty="0">
                <a:solidFill>
                  <a:srgbClr val="FFFFFF"/>
                </a:solidFill>
              </a:defRPr>
            </a:lvl1pPr>
          </a:lstStyle>
          <a:p>
            <a:pPr lvl="0" eaLnBrk="1" hangingPunct="1">
              <a:lnSpc>
                <a:spcPts val="528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29" name="Content Placeholder 28"/>
          <p:cNvSpPr>
            <a:spLocks noGrp="1"/>
          </p:cNvSpPr>
          <p:nvPr>
            <p:ph sz="quarter" idx="12"/>
          </p:nvPr>
        </p:nvSpPr>
        <p:spPr>
          <a:xfrm>
            <a:off x="360682" y="3389272"/>
            <a:ext cx="13948350" cy="4126349"/>
          </a:xfrm>
        </p:spPr>
        <p:txBody>
          <a:bodyPr/>
          <a:lstStyle>
            <a:lvl1pPr>
              <a:defRPr>
                <a:solidFill>
                  <a:srgbClr val="311A41"/>
                </a:solidFill>
              </a:defRPr>
            </a:lvl1pPr>
            <a:lvl2pPr>
              <a:defRPr>
                <a:solidFill>
                  <a:srgbClr val="311A41"/>
                </a:solidFill>
              </a:defRPr>
            </a:lvl2pPr>
            <a:lvl3pPr>
              <a:defRPr>
                <a:solidFill>
                  <a:srgbClr val="311A41"/>
                </a:solidFill>
              </a:defRPr>
            </a:lvl3pPr>
            <a:lvl4pPr>
              <a:defRPr>
                <a:solidFill>
                  <a:srgbClr val="311A41"/>
                </a:solidFill>
              </a:defRPr>
            </a:lvl4pPr>
            <a:lvl5pPr>
              <a:defRPr>
                <a:solidFill>
                  <a:srgbClr val="311A4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71138" y="287022"/>
            <a:ext cx="501109" cy="188496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97280" y="1609551"/>
            <a:ext cx="12435840" cy="590932"/>
          </a:xfrm>
          <a:prstGeom prst="rect">
            <a:avLst/>
          </a:prstGeom>
        </p:spPr>
        <p:txBody>
          <a:bodyPr/>
          <a:lstStyle>
            <a:lvl1pPr>
              <a:defRPr sz="3840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94560" y="3340694"/>
            <a:ext cx="10241280" cy="21031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548640" indent="0" algn="ctr">
              <a:buNone/>
              <a:defRPr/>
            </a:lvl2pPr>
            <a:lvl3pPr marL="1097280" indent="0" algn="ctr">
              <a:buNone/>
              <a:defRPr/>
            </a:lvl3pPr>
            <a:lvl4pPr marL="1645920" indent="0" algn="ctr">
              <a:buNone/>
              <a:defRPr/>
            </a:lvl4pPr>
            <a:lvl5pPr marL="2194560" indent="0" algn="ctr">
              <a:buNone/>
              <a:defRPr/>
            </a:lvl5pPr>
            <a:lvl6pPr marL="2743200" indent="0" algn="ctr">
              <a:buNone/>
              <a:defRPr/>
            </a:lvl6pPr>
            <a:lvl7pPr marL="3291840" indent="0" algn="ctr">
              <a:buNone/>
              <a:defRPr/>
            </a:lvl7pPr>
            <a:lvl8pPr marL="3840480" indent="0" algn="ctr">
              <a:buNone/>
              <a:defRPr/>
            </a:lvl8pPr>
            <a:lvl9pPr marL="438912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21537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986745" y="192797"/>
            <a:ext cx="13949813" cy="5918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40" b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48640" indent="0">
              <a:buNone/>
              <a:defRPr>
                <a:solidFill>
                  <a:schemeClr val="bg1"/>
                </a:solidFill>
              </a:defRPr>
            </a:lvl2pPr>
            <a:lvl3pPr marL="1097280" indent="0">
              <a:buNone/>
              <a:defRPr>
                <a:solidFill>
                  <a:schemeClr val="bg1"/>
                </a:solidFill>
              </a:defRPr>
            </a:lvl3pPr>
            <a:lvl4pPr marL="1645920" indent="0">
              <a:buNone/>
              <a:defRPr>
                <a:solidFill>
                  <a:schemeClr val="bg1"/>
                </a:solidFill>
              </a:defRPr>
            </a:lvl4pPr>
            <a:lvl5pPr marL="219456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ja-JP" dirty="0"/>
              <a:t>Click to edit Master text styles</a:t>
            </a:r>
            <a:endParaRPr kumimoji="1" lang="ja-JP" altLang="en-US" dirty="0"/>
          </a:p>
        </p:txBody>
      </p:sp>
      <p:sp>
        <p:nvSpPr>
          <p:cNvPr id="2" name="テキスト ボックス 1"/>
          <p:cNvSpPr txBox="1"/>
          <p:nvPr userDrawn="1"/>
        </p:nvSpPr>
        <p:spPr>
          <a:xfrm>
            <a:off x="1133140" y="8061065"/>
            <a:ext cx="184731" cy="80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4640"/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365760" y="7722368"/>
            <a:ext cx="10241280" cy="219456"/>
          </a:xfrm>
          <a:prstGeom prst="rect">
            <a:avLst/>
          </a:prstGeom>
        </p:spPr>
        <p:txBody>
          <a:bodyPr/>
          <a:lstStyle>
            <a:lvl1pPr>
              <a:defRPr sz="960" b="0" i="0">
                <a:latin typeface="IBM Plex Sans Regular" panose="020B0503050000000000" pitchFamily="34" charset="0"/>
                <a:ea typeface="IBM Plex Sans Regular" panose="020B0503050000000000" pitchFamily="34" charset="0"/>
                <a:cs typeface="Arial" charset="0"/>
              </a:defRPr>
            </a:lvl1pPr>
          </a:lstStyle>
          <a:p>
            <a:r>
              <a:rPr lang="de-DE" dirty="0">
                <a:solidFill>
                  <a:srgbClr val="000000"/>
                </a:solidFill>
              </a:rPr>
              <a:t>IBM Cloud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0972800" y="7722368"/>
            <a:ext cx="3291840" cy="219456"/>
          </a:xfr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792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ubtitle 2"/>
          <p:cNvSpPr>
            <a:spLocks noGrp="1"/>
          </p:cNvSpPr>
          <p:nvPr>
            <p:ph type="subTitle" idx="11"/>
          </p:nvPr>
        </p:nvSpPr>
        <p:spPr>
          <a:xfrm>
            <a:off x="1177788" y="4025641"/>
            <a:ext cx="6358888" cy="886397"/>
          </a:xfrm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3200" baseline="0">
                <a:solidFill>
                  <a:srgbClr val="FFFFFF"/>
                </a:solidFill>
                <a:latin typeface="Meiryo" charset="-128"/>
                <a:ea typeface="Meiryo" charset="-128"/>
                <a:cs typeface="Meiryo" charset="-128"/>
              </a:defRPr>
            </a:lvl1pPr>
            <a:lvl2pPr marL="731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1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7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2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5" name="Title 1"/>
          <p:cNvSpPr>
            <a:spLocks noGrp="1"/>
          </p:cNvSpPr>
          <p:nvPr>
            <p:ph type="title"/>
          </p:nvPr>
        </p:nvSpPr>
        <p:spPr>
          <a:xfrm>
            <a:off x="948692" y="912644"/>
            <a:ext cx="6817081" cy="1323439"/>
          </a:xfrm>
        </p:spPr>
        <p:txBody>
          <a:bodyPr wrap="square">
            <a:spAutoFit/>
          </a:bodyPr>
          <a:lstStyle>
            <a:lvl1pPr algn="l" defTabSz="1463058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480" kern="1200" baseline="0" dirty="0">
                <a:solidFill>
                  <a:srgbClr val="FFFFFF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14630400" cy="822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97280" hangingPunct="1">
              <a:lnSpc>
                <a:spcPct val="100000"/>
              </a:lnSpc>
              <a:defRPr/>
            </a:pPr>
            <a:endParaRPr lang="en-US" sz="2160" b="0" kern="1200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0241280" y="0"/>
            <a:ext cx="4389121" cy="822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97280" hangingPunct="1">
              <a:lnSpc>
                <a:spcPct val="100000"/>
              </a:lnSpc>
              <a:defRPr/>
            </a:pPr>
            <a:endParaRPr lang="en-US" sz="2160" b="0" kern="120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627172" y="6369324"/>
            <a:ext cx="2778760" cy="329566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defTabSz="1097280" hangingPunct="1">
              <a:lnSpc>
                <a:spcPct val="100000"/>
              </a:lnSpc>
              <a:defRPr/>
            </a:pPr>
            <a:r>
              <a:rPr lang="en-US" sz="1920" spc="-36" dirty="0">
                <a:solidFill>
                  <a:srgbClr val="FFFFFF"/>
                </a:solidFill>
                <a:latin typeface="Arial"/>
                <a:ea typeface="MS PGothic" charset="0"/>
                <a:cs typeface="Arial"/>
              </a:rPr>
              <a:t>Presented by: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848784"/>
            <a:ext cx="8046720" cy="548640"/>
          </a:xfrm>
        </p:spPr>
        <p:txBody>
          <a:bodyPr lIns="0" tIns="0" rIns="0" bIns="0">
            <a:noAutofit/>
          </a:bodyPr>
          <a:lstStyle>
            <a:lvl1pPr algn="l">
              <a:defRPr sz="336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246729" y="5403809"/>
            <a:ext cx="5266435" cy="4389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216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27172" y="6858000"/>
            <a:ext cx="3803905" cy="32918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440" b="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0936" y="2016610"/>
            <a:ext cx="2853108" cy="2322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/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36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31520" y="1554480"/>
            <a:ext cx="12070080" cy="5669280"/>
          </a:xfrm>
          <a:prstGeom prst="rect">
            <a:avLst/>
          </a:prstGeom>
        </p:spPr>
        <p:txBody>
          <a:bodyPr/>
          <a:lstStyle>
            <a:lvl1pPr>
              <a:spcBef>
                <a:spcPts val="1440"/>
              </a:spcBef>
              <a:defRPr sz="2160"/>
            </a:lvl1pPr>
            <a:lvl2pPr>
              <a:defRPr sz="1920"/>
            </a:lvl2pPr>
            <a:lvl3pPr>
              <a:defRPr sz="168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44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/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auto">
          <a:xfrm>
            <a:off x="184284" y="7737230"/>
            <a:ext cx="428268" cy="33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B92AB-E3F2-434E-9552-AB1642384D3D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" name="Rectangle 23"/>
          <p:cNvSpPr/>
          <p:nvPr userDrawn="1"/>
        </p:nvSpPr>
        <p:spPr>
          <a:xfrm>
            <a:off x="-1" y="-9570"/>
            <a:ext cx="11178540" cy="797361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5AAA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27432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92919" hangingPunct="0"/>
            <a:endParaRPr lang="en-US" sz="3000" kern="0" dirty="0">
              <a:solidFill>
                <a:srgbClr val="FFFFFF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1615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4" r:id="rId2"/>
    <p:sldLayoutId id="2147483719" r:id="rId3"/>
    <p:sldLayoutId id="2147483721" r:id="rId4"/>
    <p:sldLayoutId id="2147483747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fld id="{830F6F58-935D-844F-A8EE-12EE9A3BDD6E}" type="datetimeFigureOut">
              <a:rPr kumimoji="1" lang="ja-JP" altLang="en-US" smtClean="0"/>
              <a:pPr/>
              <a:t>2018/4/24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fld id="{08FA0137-EF90-534E-8DED-5AFF4FF95FF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4495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Meiryo" charset="-128"/>
          <a:ea typeface="Meiryo" charset="-128"/>
          <a:cs typeface="Meiryo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Meiryo" charset="-128"/>
          <a:ea typeface="Meiryo" charset="-128"/>
          <a:cs typeface="Meiryo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Meiryo" charset="-128"/>
          <a:ea typeface="Meiryo" charset="-128"/>
          <a:cs typeface="Meiryo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Meiryo" charset="-128"/>
          <a:ea typeface="Meiryo" charset="-128"/>
          <a:cs typeface="Meiryo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Meiryo" charset="-128"/>
          <a:ea typeface="Meiryo" charset="-128"/>
          <a:cs typeface="Meiryo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Meiryo" charset="-128"/>
          <a:ea typeface="Meiryo" charset="-128"/>
          <a:cs typeface="Meiryo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2" y="548640"/>
            <a:ext cx="12974648" cy="603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52160" y="7894873"/>
            <a:ext cx="3413760" cy="14773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60" b="0" kern="1200" dirty="0">
                <a:solidFill>
                  <a:prstClr val="black">
                    <a:lumMod val="50000"/>
                    <a:lumOff val="50000"/>
                  </a:prstClr>
                </a:solidFill>
                <a:cs typeface="Arial" charset="0"/>
              </a:rPr>
              <a:t>© IBM Corporation / Confidential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776963" y="7965791"/>
            <a:ext cx="530860" cy="147733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fld id="{077F3920-B968-4B3A-B694-A122C63A90CF}" type="slidenum">
              <a:rPr lang="en-US" altLang="en-US" sz="960" b="0" kern="1200" smtClean="0">
                <a:solidFill>
                  <a:prstClr val="black">
                    <a:lumMod val="50000"/>
                    <a:lumOff val="50000"/>
                  </a:prstClr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pPr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960" b="0" kern="1200">
              <a:solidFill>
                <a:prstClr val="black">
                  <a:lumMod val="50000"/>
                  <a:lumOff val="50000"/>
                </a:prstClr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2" y="7827288"/>
            <a:ext cx="1947969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60" b="0" kern="120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ea typeface="MS PGothic" charset="0"/>
                <a:cs typeface="Arial" charset="0"/>
              </a:rPr>
              <a:t>IBM Cloud I </a:t>
            </a:r>
            <a:r>
              <a:rPr lang="en-US" sz="960" b="0" kern="1200" dirty="0">
                <a:solidFill>
                  <a:srgbClr val="FF6600"/>
                </a:solidFill>
                <a:latin typeface="Arial"/>
                <a:ea typeface="MS PGothic" charset="0"/>
                <a:cs typeface="Arial" charset="0"/>
              </a:rPr>
              <a:t>Internal Usage Only</a:t>
            </a:r>
          </a:p>
        </p:txBody>
      </p:sp>
    </p:spTree>
    <p:extLst>
      <p:ext uri="{BB962C8B-B14F-4D97-AF65-F5344CB8AC3E}">
        <p14:creationId xmlns:p14="http://schemas.microsoft.com/office/powerpoint/2010/main" val="1948102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5" r:id="rId4"/>
    <p:sldLayoutId id="2147483717" r:id="rId5"/>
    <p:sldLayoutId id="2147483718" r:id="rId6"/>
  </p:sldLayoutIdLst>
  <p:transition spd="med">
    <p:fade/>
  </p:transition>
  <p:txStyles>
    <p:titleStyle>
      <a:lvl1pPr algn="l" defTabSz="548640" rtl="0" eaLnBrk="0" fontAlgn="base" hangingPunct="0">
        <a:spcBef>
          <a:spcPct val="0"/>
        </a:spcBef>
        <a:spcAft>
          <a:spcPct val="0"/>
        </a:spcAft>
        <a:defRPr sz="3200" b="1" spc="-36">
          <a:solidFill>
            <a:srgbClr val="009EE2"/>
          </a:solidFill>
          <a:latin typeface="Meiryo" charset="-128"/>
          <a:ea typeface="Meiryo" charset="-128"/>
          <a:cs typeface="Meiryo" charset="-128"/>
        </a:defRPr>
      </a:lvl1pPr>
      <a:lvl2pPr algn="l" defTabSz="548640" rtl="0" eaLnBrk="0" fontAlgn="base" hangingPunct="0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MS PGothic" charset="0"/>
        </a:defRPr>
      </a:lvl2pPr>
      <a:lvl3pPr algn="l" defTabSz="548640" rtl="0" eaLnBrk="0" fontAlgn="base" hangingPunct="0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MS PGothic" charset="0"/>
        </a:defRPr>
      </a:lvl3pPr>
      <a:lvl4pPr algn="l" defTabSz="548640" rtl="0" eaLnBrk="0" fontAlgn="base" hangingPunct="0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MS PGothic" charset="0"/>
        </a:defRPr>
      </a:lvl4pPr>
      <a:lvl5pPr algn="l" defTabSz="548640" rtl="0" eaLnBrk="0" fontAlgn="base" hangingPunct="0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MS PGothic" charset="0"/>
        </a:defRPr>
      </a:lvl5pPr>
      <a:lvl6pPr marL="548640" algn="l" defTabSz="548640" rtl="0" fontAlgn="base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</a:defRPr>
      </a:lvl6pPr>
      <a:lvl7pPr marL="1097280" algn="l" defTabSz="548640" rtl="0" fontAlgn="base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</a:defRPr>
      </a:lvl7pPr>
      <a:lvl8pPr marL="1645920" algn="l" defTabSz="548640" rtl="0" fontAlgn="base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</a:defRPr>
      </a:lvl8pPr>
      <a:lvl9pPr marL="2194560" algn="l" defTabSz="548640" rtl="0" fontAlgn="base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</a:defRPr>
      </a:lvl9pPr>
    </p:titleStyle>
    <p:bodyStyle>
      <a:lvl1pPr marL="274320" indent="-274320" algn="l" defTabSz="54864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920" b="1" spc="-36">
          <a:solidFill>
            <a:schemeClr val="tx1"/>
          </a:solidFill>
          <a:latin typeface="Arial"/>
          <a:ea typeface="MS PGothic" panose="020B0600070205080204" pitchFamily="34" charset="-128"/>
          <a:cs typeface="MS PGothic" charset="0"/>
        </a:defRPr>
      </a:lvl1pPr>
      <a:lvl2pPr marL="619126" indent="-274320" algn="l" defTabSz="54864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tabLst>
          <a:tab pos="344806" algn="l"/>
        </a:tabLst>
        <a:defRPr sz="1680" spc="-36">
          <a:solidFill>
            <a:schemeClr val="tx1"/>
          </a:solidFill>
          <a:latin typeface="Arial"/>
          <a:ea typeface="MS PGothic" panose="020B0600070205080204" pitchFamily="34" charset="-128"/>
          <a:cs typeface="MS PGothic" charset="0"/>
        </a:defRPr>
      </a:lvl2pPr>
      <a:lvl3pPr marL="822960" indent="-203836" algn="l" defTabSz="54864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40" i="1" spc="-36">
          <a:solidFill>
            <a:srgbClr val="009EE2"/>
          </a:solidFill>
          <a:latin typeface="Arial"/>
          <a:ea typeface="MS PGothic" panose="020B0600070205080204" pitchFamily="34" charset="-128"/>
          <a:cs typeface="MS PGothic" charset="0"/>
        </a:defRPr>
      </a:lvl3pPr>
      <a:lvl4pPr marL="1097280" indent="-274320" algn="l" defTabSz="54864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320" i="1" spc="-36">
          <a:solidFill>
            <a:schemeClr val="tx1"/>
          </a:solidFill>
          <a:latin typeface="Arial"/>
          <a:ea typeface="MS PGothic" panose="020B0600070205080204" pitchFamily="34" charset="-128"/>
          <a:cs typeface="MS PGothic" charset="0"/>
        </a:defRPr>
      </a:lvl4pPr>
      <a:lvl5pPr marL="2468880" indent="-274320" algn="l" defTabSz="54864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320" spc="-36">
          <a:solidFill>
            <a:schemeClr val="tx1"/>
          </a:solidFill>
          <a:latin typeface="Arial"/>
          <a:ea typeface="MS PGothic" panose="020B0600070205080204" pitchFamily="34" charset="-128"/>
          <a:cs typeface="MS PGothic" charset="0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auto">
          <a:xfrm>
            <a:off x="184284" y="7737230"/>
            <a:ext cx="428268" cy="33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defTabSz="914400">
              <a:defRPr/>
            </a:pPr>
            <a:fld id="{9B2B92AB-E3F2-434E-9552-AB1642384D3D}" type="slidenum">
              <a:rPr lang="en-US" sz="1400" kern="0" smtClean="0">
                <a:solidFill>
                  <a:srgbClr val="000000"/>
                </a:solidFill>
                <a:latin typeface="Arial"/>
                <a:cs typeface="Arial"/>
              </a:rPr>
              <a:pPr defTabSz="914400">
                <a:defRPr/>
              </a:pPr>
              <a:t>‹#›</a:t>
            </a:fld>
            <a:endParaRPr lang="en-US" sz="1400" kern="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Rectangle 23"/>
          <p:cNvSpPr/>
          <p:nvPr userDrawn="1"/>
        </p:nvSpPr>
        <p:spPr>
          <a:xfrm>
            <a:off x="-1" y="-9570"/>
            <a:ext cx="11178540" cy="797361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5AAA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27432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92919" hangingPunct="0"/>
            <a:endParaRPr lang="en-US" sz="3000" kern="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9452574" y="7905657"/>
            <a:ext cx="4072466" cy="23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>
            <a:lvl1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>
              <a:defRPr/>
            </a:pPr>
            <a:r>
              <a:rPr kumimoji="0" lang="en-US" altLang="ja-JP" sz="900" dirty="0">
                <a:solidFill>
                  <a:srgbClr val="000000"/>
                </a:solidFill>
                <a:latin typeface="Calibri" panose="020F0502020204030204"/>
              </a:rPr>
              <a:t>© 2017 IBM Corporation</a:t>
            </a:r>
          </a:p>
        </p:txBody>
      </p:sp>
      <p:pic>
        <p:nvPicPr>
          <p:cNvPr id="16" name="Picture 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28645" y="230429"/>
            <a:ext cx="2109147" cy="382310"/>
          </a:xfrm>
          <a:prstGeom prst="rect">
            <a:avLst/>
          </a:prstGeom>
        </p:spPr>
      </p:pic>
      <p:pic>
        <p:nvPicPr>
          <p:cNvPr id="17" name="Picture 38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3746" y="60813"/>
            <a:ext cx="727577" cy="65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3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5" r:id="rId2"/>
    <p:sldLayoutId id="2147483726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60" y="275602"/>
            <a:ext cx="3364992" cy="6949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53113" y="275602"/>
            <a:ext cx="3369344" cy="6949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72089" y="7549286"/>
            <a:ext cx="2895091" cy="3218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 b="0" i="0">
                <a:solidFill>
                  <a:schemeClr val="bg1">
                    <a:lumMod val="25000"/>
                  </a:schemeClr>
                </a:solidFill>
                <a:latin typeface="IBM Plex Sans" panose="020B0503050000000000" pitchFamily="34" charset="0"/>
                <a:ea typeface="IBM Plex Sans" panose="020B0503050000000000" pitchFamily="34" charset="0"/>
                <a:cs typeface="Arial" charset="0"/>
              </a:defRPr>
            </a:lvl1pPr>
          </a:lstStyle>
          <a:p>
            <a:pPr defTabSz="731502"/>
            <a:endParaRPr lang="en-US" dirty="0">
              <a:solidFill>
                <a:srgbClr val="F8F8F8">
                  <a:lumMod val="25000"/>
                </a:srgbClr>
              </a:solidFill>
              <a:sym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8301" y="7549286"/>
            <a:ext cx="336499" cy="3218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b="0" i="0">
                <a:solidFill>
                  <a:schemeClr val="bg1">
                    <a:lumMod val="25000"/>
                  </a:schemeClr>
                </a:solidFill>
                <a:latin typeface="IBM Plex Sans" panose="020B0503050000000000" pitchFamily="34" charset="0"/>
                <a:ea typeface="IBM Plex Sans" panose="020B0503050000000000" pitchFamily="34" charset="0"/>
                <a:cs typeface="Arial" charset="0"/>
              </a:defRPr>
            </a:lvl1pPr>
          </a:lstStyle>
          <a:p>
            <a:pPr defTabSz="731502"/>
            <a:fld id="{E4DBDE34-E9B5-E04F-B662-69720E4BCB53}" type="slidenum">
              <a:rPr lang="en-US" smtClean="0">
                <a:solidFill>
                  <a:srgbClr val="F8F8F8">
                    <a:lumMod val="25000"/>
                  </a:srgbClr>
                </a:solidFill>
                <a:sym typeface="Calibri"/>
              </a:rPr>
              <a:pPr defTabSz="731502"/>
              <a:t>‹#›</a:t>
            </a:fld>
            <a:endParaRPr lang="en-US" dirty="0">
              <a:solidFill>
                <a:srgbClr val="F8F8F8">
                  <a:lumMod val="25000"/>
                </a:srgbClr>
              </a:solidFill>
              <a:sym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846320" y="7549288"/>
            <a:ext cx="4937760" cy="3218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800" b="0" i="0">
                <a:solidFill>
                  <a:schemeClr val="bg1">
                    <a:lumMod val="25000"/>
                  </a:schemeClr>
                </a:solidFill>
                <a:latin typeface="IBM Plex Sans" panose="020B0503050000000000" pitchFamily="34" charset="0"/>
                <a:ea typeface="IBM Plex Sans" panose="020B0503050000000000" pitchFamily="34" charset="0"/>
                <a:cs typeface="Arial" charset="0"/>
              </a:defRPr>
            </a:lvl1pPr>
          </a:lstStyle>
          <a:p>
            <a:pPr defTabSz="731502"/>
            <a:endParaRPr lang="en-US" dirty="0">
              <a:solidFill>
                <a:srgbClr val="F8F8F8">
                  <a:lumMod val="25000"/>
                </a:srgbClr>
              </a:solidFill>
              <a:sym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1" cstate="screen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9802" y="283212"/>
            <a:ext cx="503894" cy="19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34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</p:sldLayoutIdLst>
  <p:hf hdr="0" ftr="0" dt="0"/>
  <p:txStyles>
    <p:titleStyle>
      <a:lvl1pPr algn="l" defTabSz="731502" rtl="0" eaLnBrk="1" latinLnBrk="0" hangingPunct="1">
        <a:lnSpc>
          <a:spcPct val="100000"/>
        </a:lnSpc>
        <a:spcBef>
          <a:spcPct val="0"/>
        </a:spcBef>
        <a:buNone/>
        <a:defRPr sz="3840" b="0" i="0" kern="1200">
          <a:solidFill>
            <a:schemeClr val="tx1"/>
          </a:solidFill>
          <a:latin typeface="IBM Plex Sans" panose="020B0503050000000000" pitchFamily="34" charset="0"/>
          <a:ea typeface="IBM Plex Sans" panose="020B0503050000000000" pitchFamily="34" charset="0"/>
          <a:cs typeface="Arial" charset="0"/>
        </a:defRPr>
      </a:lvl1pPr>
    </p:titleStyle>
    <p:bodyStyle>
      <a:lvl1pPr marL="0" indent="0" algn="l" defTabSz="731502" rtl="0" eaLnBrk="1" latinLnBrk="0" hangingPunct="1">
        <a:spcBef>
          <a:spcPts val="2400"/>
        </a:spcBef>
        <a:buFont typeface="Arial"/>
        <a:buNone/>
        <a:defRPr sz="3200" b="0" i="0" kern="1200">
          <a:solidFill>
            <a:schemeClr val="tx1"/>
          </a:solidFill>
          <a:latin typeface="IBM Plex Sans" panose="020B0503050000000000" pitchFamily="34" charset="0"/>
          <a:ea typeface="IBM Plex Sans" panose="020B0503050000000000" pitchFamily="34" charset="0"/>
          <a:cs typeface="Arial" charset="0"/>
        </a:defRPr>
      </a:lvl1pPr>
      <a:lvl2pPr marL="276854" indent="-276854" algn="l" defTabSz="731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0" i="0" kern="1200">
          <a:solidFill>
            <a:schemeClr val="tx1"/>
          </a:solidFill>
          <a:latin typeface="IBM Plex Sans" panose="020B0503050000000000" pitchFamily="34" charset="0"/>
          <a:ea typeface="IBM Plex Sans" panose="020B0503050000000000" pitchFamily="34" charset="0"/>
          <a:cs typeface="Arial" charset="0"/>
        </a:defRPr>
      </a:lvl2pPr>
      <a:lvl3pPr marL="634984" indent="-276854" algn="l" defTabSz="731502" rtl="0" eaLnBrk="1" latinLnBrk="0" hangingPunct="1">
        <a:spcBef>
          <a:spcPct val="20000"/>
        </a:spcBef>
        <a:buSzPct val="75000"/>
        <a:buFont typeface="Wingdings" panose="05000000000000000000" pitchFamily="2" charset="2"/>
        <a:buChar char="§"/>
        <a:defRPr sz="3200" b="0" i="0" kern="1200">
          <a:solidFill>
            <a:schemeClr val="tx1"/>
          </a:solidFill>
          <a:latin typeface="IBM Plex Sans" panose="020B0503050000000000" pitchFamily="34" charset="0"/>
          <a:ea typeface="IBM Plex Sans" panose="020B0503050000000000" pitchFamily="34" charset="0"/>
          <a:cs typeface="Arial" charset="0"/>
        </a:defRPr>
      </a:lvl3pPr>
      <a:lvl4pPr marL="1000735" indent="-269233" algn="l" defTabSz="731502" rtl="0" eaLnBrk="1" latinLnBrk="0" hangingPunct="1">
        <a:spcBef>
          <a:spcPct val="20000"/>
        </a:spcBef>
        <a:buFont typeface="Arial"/>
        <a:buChar char="–"/>
        <a:defRPr sz="3200" b="0" i="0" kern="1200">
          <a:solidFill>
            <a:schemeClr val="tx1"/>
          </a:solidFill>
          <a:latin typeface="IBM Plex Sans" panose="020B0503050000000000" pitchFamily="34" charset="0"/>
          <a:ea typeface="IBM Plex Sans" panose="020B0503050000000000" pitchFamily="34" charset="0"/>
          <a:cs typeface="Arial" charset="0"/>
        </a:defRPr>
      </a:lvl4pPr>
      <a:lvl5pPr marL="1285208" indent="-276854" algn="l" defTabSz="731502" rtl="0" eaLnBrk="1" latinLnBrk="0" hangingPunct="1">
        <a:spcBef>
          <a:spcPct val="20000"/>
        </a:spcBef>
        <a:buFont typeface="Arial"/>
        <a:buChar char="»"/>
        <a:defRPr sz="3200" b="0" i="0" kern="1200">
          <a:solidFill>
            <a:schemeClr val="tx1"/>
          </a:solidFill>
          <a:latin typeface="IBM Plex Sans" panose="020B0503050000000000" pitchFamily="34" charset="0"/>
          <a:ea typeface="IBM Plex Sans" panose="020B0503050000000000" pitchFamily="34" charset="0"/>
          <a:cs typeface="Arial" charset="0"/>
        </a:defRPr>
      </a:lvl5pPr>
      <a:lvl6pPr marL="4023259" indent="-365750" algn="l" defTabSz="73150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761" indent="-365750" algn="l" defTabSz="73150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263" indent="-365750" algn="l" defTabSz="73150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764" indent="-365750" algn="l" defTabSz="73150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02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04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05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07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509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011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512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014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hogehoge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uemix.net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hogehoge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ogehoge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87.jpg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tiff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bluemix.net/docs/services/conversation/dialog-build.html#slots" TargetMode="External"/><Relationship Id="rId2" Type="http://schemas.openxmlformats.org/officeDocument/2006/relationships/image" Target="../media/image1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ctrTitle"/>
          </p:nvPr>
        </p:nvSpPr>
        <p:spPr>
          <a:xfrm>
            <a:off x="420914" y="4513943"/>
            <a:ext cx="9219068" cy="1333424"/>
          </a:xfrm>
        </p:spPr>
        <p:txBody>
          <a:bodyPr/>
          <a:lstStyle/>
          <a:p>
            <a:pPr algn="l"/>
            <a:r>
              <a:rPr lang="en-US" altLang="ja-JP" sz="4320" dirty="0">
                <a:solidFill>
                  <a:schemeClr val="bg1"/>
                </a:solidFill>
              </a:rPr>
              <a:t>“Watson”</a:t>
            </a:r>
            <a:r>
              <a:rPr lang="ja-JP" altLang="en-US" sz="4320">
                <a:solidFill>
                  <a:schemeClr val="bg1"/>
                </a:solidFill>
              </a:rPr>
              <a:t>と</a:t>
            </a:r>
            <a:r>
              <a:rPr lang="en-US" altLang="ja-JP" sz="4320" dirty="0">
                <a:solidFill>
                  <a:schemeClr val="bg1"/>
                </a:solidFill>
              </a:rPr>
              <a:t>”Node-RED”</a:t>
            </a:r>
            <a:r>
              <a:rPr lang="ja-JP" altLang="en-US" sz="4320">
                <a:solidFill>
                  <a:schemeClr val="bg1"/>
                </a:solidFill>
              </a:rPr>
              <a:t>を使って</a:t>
            </a:r>
            <a:br>
              <a:rPr lang="en-US" altLang="ja-JP" sz="4320" dirty="0">
                <a:solidFill>
                  <a:schemeClr val="bg1"/>
                </a:solidFill>
              </a:rPr>
            </a:br>
            <a:r>
              <a:rPr lang="ja-JP" altLang="en-US" sz="4320">
                <a:solidFill>
                  <a:schemeClr val="bg1"/>
                </a:solidFill>
              </a:rPr>
              <a:t>簡単チャットボット開発</a:t>
            </a:r>
            <a:endParaRPr lang="ja-JP" altLang="en-US" sz="4320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99239F-D621-3340-A529-06E0D697F1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41686" y="6867727"/>
            <a:ext cx="3803905" cy="616857"/>
          </a:xfrm>
        </p:spPr>
        <p:txBody>
          <a:bodyPr/>
          <a:lstStyle/>
          <a:p>
            <a:r>
              <a:rPr lang="ja-JP" altLang="en-US" sz="2000" b="1"/>
              <a:t>竹内 誠一</a:t>
            </a:r>
            <a:r>
              <a:rPr lang="en-US" altLang="ja-JP" sz="2000" b="1" dirty="0"/>
              <a:t> </a:t>
            </a:r>
            <a:r>
              <a:rPr lang="en-US" altLang="ja-JP" sz="1800" dirty="0"/>
              <a:t>(takeyan@jp.ibm.com)</a:t>
            </a:r>
          </a:p>
          <a:p>
            <a:r>
              <a:rPr lang="ja-JP" altLang="en-US" sz="1800"/>
              <a:t>クラウド事業本部　クラウドアドバイザー</a:t>
            </a:r>
            <a:endParaRPr lang="en-US" sz="18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294967295"/>
          </p:nvPr>
        </p:nvSpPr>
        <p:spPr>
          <a:xfrm>
            <a:off x="13198475" y="7627938"/>
            <a:ext cx="1431925" cy="490537"/>
          </a:xfrm>
          <a:prstGeom prst="rect">
            <a:avLst/>
          </a:prstGeom>
        </p:spPr>
        <p:txBody>
          <a:bodyPr/>
          <a:lstStyle/>
          <a:p>
            <a:fld id="{4A605949-CEE8-46AF-8F0B-4E8824006EC8}" type="slidenum">
              <a:rPr lang="ja-JP" altLang="en-US" smtClean="0">
                <a:solidFill>
                  <a:srgbClr val="287BAE"/>
                </a:solidFill>
              </a:rPr>
              <a:pPr/>
              <a:t>1</a:t>
            </a:fld>
            <a:endParaRPr lang="ja-JP" altLang="en-US">
              <a:solidFill>
                <a:srgbClr val="287BAE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41775" y="378749"/>
            <a:ext cx="5374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7280"/>
            <a:r>
              <a:rPr kumimoji="1" lang="ja-JP" altLang="en-US" sz="3200" b="1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株式会社村田製作所 御中</a:t>
            </a:r>
            <a:endParaRPr kumimoji="1" lang="ja-JP" altLang="en-US" sz="3200" b="1" dirty="0">
              <a:solidFill>
                <a:schemeClr val="bg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228045" y="6627167"/>
            <a:ext cx="2566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/>
            <a:r>
              <a:rPr kumimoji="1" lang="en-US" altLang="ja-JP" sz="2400" b="1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2018</a:t>
            </a:r>
            <a:r>
              <a:rPr kumimoji="1" lang="ja-JP" altLang="en-US" sz="2400" b="1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年</a:t>
            </a:r>
            <a:r>
              <a:rPr kumimoji="1" lang="en-US" altLang="ja-JP" sz="2400" b="1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4</a:t>
            </a:r>
            <a:r>
              <a:rPr kumimoji="1" lang="ja-JP" altLang="en-US" sz="2400" b="1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月</a:t>
            </a:r>
            <a:r>
              <a:rPr kumimoji="1" lang="en-US" altLang="ja-JP" sz="2400" b="1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25</a:t>
            </a:r>
            <a:r>
              <a:rPr kumimoji="1" lang="ja-JP" altLang="en-US" sz="2400" b="1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日</a:t>
            </a:r>
            <a:endParaRPr kumimoji="1" lang="ja-JP" altLang="en-US" sz="2400" b="1" dirty="0">
              <a:solidFill>
                <a:schemeClr val="bg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28045" y="7082493"/>
            <a:ext cx="4919937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/>
            <a:r>
              <a:rPr kumimoji="1" lang="ja-JP" altLang="en-US" sz="2640" b="1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日本アイ・ビー・エム株式会社</a:t>
            </a:r>
          </a:p>
        </p:txBody>
      </p:sp>
    </p:spTree>
    <p:extLst>
      <p:ext uri="{BB962C8B-B14F-4D97-AF65-F5344CB8AC3E}">
        <p14:creationId xmlns:p14="http://schemas.microsoft.com/office/powerpoint/2010/main" val="191664485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エンティティ（同義語</a:t>
            </a:r>
            <a:r>
              <a:rPr kumimoji="1" lang="en-US" altLang="ja-JP" dirty="0"/>
              <a:t> or </a:t>
            </a:r>
            <a:r>
              <a:rPr kumimoji="1" lang="ja-JP" altLang="en-US"/>
              <a:t>パターン）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85938" y="1120341"/>
            <a:ext cx="137468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n"/>
            </a:pPr>
            <a:r>
              <a:rPr kumimoji="1" lang="ja-JP" altLang="en-US" sz="2800" dirty="0"/>
              <a:t>インテントの「目的」となる対象物を特定させる</a:t>
            </a:r>
            <a:endParaRPr kumimoji="1" lang="en-US" altLang="ja-JP" sz="2800" dirty="0"/>
          </a:p>
          <a:p>
            <a:pPr marL="1188720" lvl="1" indent="-457200">
              <a:buFont typeface="Wingdings" charset="2"/>
              <a:buChar char="n"/>
            </a:pPr>
            <a:r>
              <a:rPr kumimoji="1" lang="ja-JP" altLang="en-US" sz="2800" dirty="0"/>
              <a:t>例：”何を”食べるのか。そば？パスタ？ラーメン？</a:t>
            </a:r>
            <a:endParaRPr kumimoji="1" lang="en-US" altLang="ja-JP" sz="2800" dirty="0"/>
          </a:p>
          <a:p>
            <a:pPr marL="457200" indent="-457200">
              <a:buFont typeface="Wingdings" charset="2"/>
              <a:buChar char="n"/>
            </a:pPr>
            <a:endParaRPr kumimoji="1" lang="en-US" altLang="ja-JP" sz="2800" dirty="0"/>
          </a:p>
          <a:p>
            <a:pPr marL="457200" indent="-457200">
              <a:buFont typeface="Wingdings" charset="2"/>
              <a:buChar char="n"/>
            </a:pPr>
            <a:r>
              <a:rPr kumimoji="1" lang="ja-JP" altLang="en-US" sz="2800" dirty="0"/>
              <a:t>同じ意味の単語でも、様々な言い方があるため、シノニム（類義語）も登録する</a:t>
            </a:r>
            <a:endParaRPr kumimoji="1" lang="en-US" altLang="ja-JP" sz="2800" dirty="0"/>
          </a:p>
          <a:p>
            <a:pPr marL="1188720" lvl="1" indent="-457200">
              <a:buFont typeface="Wingdings" charset="2"/>
              <a:buChar char="n"/>
            </a:pPr>
            <a:r>
              <a:rPr kumimoji="1" lang="ja-JP" altLang="en-US" sz="2800" dirty="0"/>
              <a:t>例：ラーメン、中華そば、支那そば</a:t>
            </a:r>
            <a:endParaRPr kumimoji="1" lang="en-US" altLang="ja-JP" sz="2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055" y="3367110"/>
            <a:ext cx="6938896" cy="4800600"/>
          </a:xfrm>
          <a:prstGeom prst="rect">
            <a:avLst/>
          </a:prstGeom>
        </p:spPr>
      </p:pic>
      <p:sp>
        <p:nvSpPr>
          <p:cNvPr id="8" name="角丸四角形吹き出し 7"/>
          <p:cNvSpPr/>
          <p:nvPr/>
        </p:nvSpPr>
        <p:spPr>
          <a:xfrm>
            <a:off x="8478418" y="6024585"/>
            <a:ext cx="5233350" cy="993912"/>
          </a:xfrm>
          <a:prstGeom prst="wedgeRoundRectCallout">
            <a:avLst>
              <a:gd name="adj1" fmla="val -64391"/>
              <a:gd name="adj2" fmla="val -17486"/>
              <a:gd name="adj3" fmla="val 16667"/>
            </a:avLst>
          </a:prstGeom>
          <a:solidFill>
            <a:sysClr val="window" lastClr="FFFFFF"/>
          </a:solidFill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lvl="0" algn="ctr" defTabSz="914400">
              <a:defRPr/>
            </a:pPr>
            <a:r>
              <a:rPr kumimoji="1" lang="ja-JP" altLang="en-US" sz="2000" b="1" kern="0" dirty="0">
                <a:solidFill>
                  <a:schemeClr val="accent1"/>
                </a:solidFill>
                <a:latin typeface="Calibri" panose="020F0502020204030204"/>
                <a:ea typeface="メイリオ" charset="-128"/>
              </a:rPr>
              <a:t>「</a:t>
            </a:r>
            <a:r>
              <a:rPr kumimoji="1" lang="en-US" altLang="ja-JP" sz="2000" b="1" kern="0" dirty="0">
                <a:solidFill>
                  <a:schemeClr val="accent1"/>
                </a:solidFill>
                <a:latin typeface="Calibri" panose="020F0502020204030204"/>
                <a:ea typeface="メイリオ" charset="-128"/>
              </a:rPr>
              <a:t>food</a:t>
            </a:r>
            <a:r>
              <a:rPr kumimoji="1" lang="ja-JP" altLang="en-US" sz="2000" b="1" kern="0" dirty="0">
                <a:solidFill>
                  <a:schemeClr val="accent1"/>
                </a:solidFill>
                <a:latin typeface="Calibri" panose="020F0502020204030204"/>
                <a:ea typeface="メイリオ" charset="-128"/>
              </a:rPr>
              <a:t>」のエンティティを定義すると、</a:t>
            </a:r>
            <a:endParaRPr kumimoji="1" lang="en-US" altLang="ja-JP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メイリオ" charset="-128"/>
              <a:cs typeface="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メイリオ" charset="-128"/>
                <a:cs typeface=""/>
              </a:rPr>
              <a:t>”何を”食べるか、を明確に</a:t>
            </a:r>
            <a:r>
              <a:rPr kumimoji="1" lang="ja-JP" altLang="en-US" sz="2000" b="1" kern="0" noProof="0" dirty="0">
                <a:solidFill>
                  <a:schemeClr val="accent1"/>
                </a:solidFill>
                <a:latin typeface="Calibri" panose="020F0502020204030204"/>
                <a:ea typeface="メイリオ" charset="-128"/>
                <a:cs typeface=""/>
              </a:rPr>
              <a:t>できる</a:t>
            </a:r>
            <a:r>
              <a:rPr kumimoji="1" lang="ja-JP" altLang="en-US" sz="2000" b="1" kern="0" dirty="0">
                <a:solidFill>
                  <a:schemeClr val="accent1"/>
                </a:solidFill>
                <a:latin typeface="Calibri" panose="020F0502020204030204"/>
                <a:ea typeface="メイリオ" charset="-128"/>
                <a:cs typeface=""/>
              </a:rPr>
              <a:t>ようにする</a:t>
            </a:r>
            <a:endParaRPr kumimoji="1" lang="ja-JP" altLang="en-US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メイリオ" charset="-128"/>
              <a:cs typeface=""/>
            </a:endParaRPr>
          </a:p>
        </p:txBody>
      </p:sp>
      <p:sp>
        <p:nvSpPr>
          <p:cNvPr id="9" name="右中かっこ 8"/>
          <p:cNvSpPr/>
          <p:nvPr/>
        </p:nvSpPr>
        <p:spPr>
          <a:xfrm>
            <a:off x="7027111" y="5194099"/>
            <a:ext cx="557946" cy="2987386"/>
          </a:xfrm>
          <a:prstGeom prst="rightBrace">
            <a:avLst>
              <a:gd name="adj1" fmla="val 16015"/>
              <a:gd name="adj2" fmla="val 38696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メイリオ" charset="-128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08975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エンティティの種類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85938" y="1120341"/>
            <a:ext cx="13746897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n"/>
            </a:pPr>
            <a:r>
              <a:rPr kumimoji="1" lang="en-US" altLang="ja-JP" sz="3200" b="1" dirty="0">
                <a:solidFill>
                  <a:srgbClr val="427BBC"/>
                </a:solidFill>
              </a:rPr>
              <a:t>My Entities</a:t>
            </a:r>
            <a:r>
              <a:rPr kumimoji="1" lang="ja-JP" altLang="en-US" sz="3200" b="1" dirty="0">
                <a:solidFill>
                  <a:srgbClr val="427BBC"/>
                </a:solidFill>
              </a:rPr>
              <a:t>：</a:t>
            </a:r>
          </a:p>
          <a:p>
            <a:pPr marL="1188720" lvl="1" indent="-457200">
              <a:buFont typeface="Wingdings" charset="2"/>
              <a:buChar char="n"/>
            </a:pPr>
            <a:r>
              <a:rPr kumimoji="1" lang="ja-JP" altLang="en-US" sz="2800" dirty="0"/>
              <a:t>ユーザーが自由に定義することができるエンティティ</a:t>
            </a:r>
          </a:p>
          <a:p>
            <a:pPr marL="457200" indent="-457200">
              <a:buFont typeface="Wingdings" charset="2"/>
              <a:buChar char="n"/>
            </a:pPr>
            <a:endParaRPr kumimoji="1" lang="ja-JP" altLang="en-US" sz="2800" dirty="0"/>
          </a:p>
          <a:p>
            <a:pPr marL="457200" indent="-457200">
              <a:buFont typeface="Wingdings" charset="2"/>
              <a:buChar char="n"/>
            </a:pPr>
            <a:r>
              <a:rPr kumimoji="1" lang="en-US" altLang="ja-JP" sz="3200" b="1" dirty="0">
                <a:solidFill>
                  <a:srgbClr val="427BBC"/>
                </a:solidFill>
              </a:rPr>
              <a:t>System Entities</a:t>
            </a:r>
            <a:r>
              <a:rPr kumimoji="1" lang="ja-JP" altLang="en-US" sz="3200" b="1" dirty="0">
                <a:solidFill>
                  <a:srgbClr val="427BBC"/>
                </a:solidFill>
              </a:rPr>
              <a:t>：</a:t>
            </a:r>
          </a:p>
          <a:p>
            <a:pPr marL="1188720" lvl="1" indent="-457200">
              <a:buFont typeface="Wingdings" charset="2"/>
              <a:buChar char="n"/>
            </a:pPr>
            <a:r>
              <a:rPr kumimoji="1" lang="en-US" altLang="ja-JP" sz="2800" dirty="0"/>
              <a:t>Conversation API</a:t>
            </a:r>
            <a:r>
              <a:rPr kumimoji="1" lang="ja-JP" altLang="en-US" sz="2800" dirty="0"/>
              <a:t>が提供するエンティティ</a:t>
            </a:r>
          </a:p>
          <a:p>
            <a:pPr marL="457200" indent="-457200">
              <a:buFont typeface="Wingdings" charset="2"/>
              <a:buChar char="n"/>
            </a:pPr>
            <a:endParaRPr kumimoji="1" lang="en-US" altLang="ja-JP" sz="2800" dirty="0"/>
          </a:p>
          <a:p>
            <a:pPr marL="1188720" lvl="1" indent="-457200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ja-JP" sz="2800" dirty="0"/>
              <a:t>Sys-time	       	</a:t>
            </a:r>
            <a:r>
              <a:rPr kumimoji="1" lang="ja-JP" altLang="en-US" sz="2800" dirty="0"/>
              <a:t>：時間を認識		</a:t>
            </a:r>
            <a:r>
              <a:rPr kumimoji="1" lang="en-US" altLang="ja-JP" sz="2800" dirty="0"/>
              <a:t>		</a:t>
            </a:r>
            <a:r>
              <a:rPr kumimoji="1" lang="ja-JP" altLang="en-US" sz="2800" dirty="0"/>
              <a:t>例：</a:t>
            </a:r>
            <a:r>
              <a:rPr kumimoji="1" lang="en-US" altLang="ja-JP" sz="2800" dirty="0"/>
              <a:t>13</a:t>
            </a:r>
            <a:r>
              <a:rPr kumimoji="1" lang="ja-JP" altLang="en-US" sz="2800" dirty="0"/>
              <a:t>時</a:t>
            </a:r>
            <a:r>
              <a:rPr kumimoji="1" lang="en-US" altLang="ja-JP" sz="2800" dirty="0"/>
              <a:t>20</a:t>
            </a:r>
            <a:r>
              <a:rPr kumimoji="1" lang="ja-JP" altLang="en-US" sz="2800" dirty="0"/>
              <a:t>分、</a:t>
            </a:r>
            <a:r>
              <a:rPr kumimoji="1" lang="en-US" altLang="ja-JP" sz="2800" dirty="0"/>
              <a:t>20:43</a:t>
            </a:r>
          </a:p>
          <a:p>
            <a:pPr marL="1188720" lvl="1" indent="-457200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ja-JP" sz="2800" dirty="0"/>
              <a:t>Sys-date	       	</a:t>
            </a:r>
            <a:r>
              <a:rPr kumimoji="1" lang="ja-JP" altLang="en-US" sz="2800" dirty="0"/>
              <a:t>：曜日や日付を認識	</a:t>
            </a:r>
            <a:r>
              <a:rPr kumimoji="1" lang="en-US" altLang="ja-JP" sz="2800" dirty="0"/>
              <a:t>	</a:t>
            </a:r>
            <a:r>
              <a:rPr kumimoji="1" lang="ja-JP" altLang="en-US" sz="2800" dirty="0"/>
              <a:t>例：金曜日、今日、</a:t>
            </a:r>
            <a:r>
              <a:rPr kumimoji="1" lang="en-US" altLang="ja-JP" sz="2800" dirty="0"/>
              <a:t>11</a:t>
            </a:r>
            <a:r>
              <a:rPr kumimoji="1" lang="ja-JP" altLang="en-US" sz="2800" dirty="0"/>
              <a:t>月</a:t>
            </a:r>
            <a:r>
              <a:rPr kumimoji="1" lang="en-US" altLang="ja-JP" sz="2800" dirty="0"/>
              <a:t>1</a:t>
            </a:r>
            <a:r>
              <a:rPr kumimoji="1" lang="ja-JP" altLang="en-US" sz="2800" dirty="0"/>
              <a:t>日</a:t>
            </a:r>
          </a:p>
          <a:p>
            <a:pPr marL="1188720" lvl="1" indent="-457200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ja-JP" sz="2800" dirty="0"/>
              <a:t>Sys-currency	</a:t>
            </a:r>
            <a:r>
              <a:rPr kumimoji="1" lang="ja-JP" altLang="en-US" sz="2800" dirty="0"/>
              <a:t>：通貨を認識		</a:t>
            </a:r>
            <a:r>
              <a:rPr kumimoji="1" lang="en-US" altLang="ja-JP" sz="2800" dirty="0"/>
              <a:t>		</a:t>
            </a:r>
            <a:r>
              <a:rPr kumimoji="1" lang="ja-JP" altLang="en-US" sz="2800" dirty="0"/>
              <a:t>例：</a:t>
            </a:r>
            <a:r>
              <a:rPr kumimoji="1" lang="en-US" altLang="ja-JP" sz="2800" dirty="0"/>
              <a:t>20 cents</a:t>
            </a:r>
            <a:r>
              <a:rPr kumimoji="1" lang="ja-JP" altLang="en-US" sz="2800" dirty="0"/>
              <a:t>、</a:t>
            </a:r>
            <a:r>
              <a:rPr kumimoji="1" lang="en-US" altLang="ja-JP" sz="2800" dirty="0"/>
              <a:t>$20</a:t>
            </a:r>
          </a:p>
          <a:p>
            <a:pPr marL="1188720" lvl="1" indent="-457200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ja-JP" sz="2800" dirty="0"/>
              <a:t>Sys-percentage	</a:t>
            </a:r>
            <a:r>
              <a:rPr kumimoji="1" lang="ja-JP" altLang="en-US" sz="2800" dirty="0"/>
              <a:t>：割合を認識		</a:t>
            </a:r>
            <a:r>
              <a:rPr kumimoji="1" lang="en-US" altLang="ja-JP" sz="2800" dirty="0"/>
              <a:t>		</a:t>
            </a:r>
            <a:r>
              <a:rPr kumimoji="1" lang="ja-JP" altLang="en-US" sz="2800" dirty="0"/>
              <a:t>例：</a:t>
            </a:r>
            <a:r>
              <a:rPr kumimoji="1" lang="en-US" altLang="ja-JP" sz="2800" dirty="0"/>
              <a:t>15%</a:t>
            </a:r>
            <a:r>
              <a:rPr kumimoji="1" lang="ja-JP" altLang="en-US" sz="2800" dirty="0"/>
              <a:t>、</a:t>
            </a:r>
            <a:r>
              <a:rPr kumimoji="1" lang="en-US" altLang="ja-JP" sz="2800" dirty="0"/>
              <a:t>10</a:t>
            </a:r>
            <a:r>
              <a:rPr kumimoji="1" lang="ja-JP" altLang="en-US" sz="2800" dirty="0"/>
              <a:t>パーセント</a:t>
            </a:r>
          </a:p>
          <a:p>
            <a:pPr marL="1188720" lvl="1" indent="-457200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ja-JP" sz="2800" dirty="0"/>
              <a:t>Sys-number	</a:t>
            </a:r>
            <a:r>
              <a:rPr kumimoji="1" lang="ja-JP" altLang="en-US" sz="2800" dirty="0"/>
              <a:t>　　：数値を認識		</a:t>
            </a:r>
            <a:r>
              <a:rPr kumimoji="1" lang="en-US" altLang="ja-JP" sz="2800" dirty="0"/>
              <a:t>	</a:t>
            </a:r>
            <a:r>
              <a:rPr kumimoji="1" lang="ja-JP" altLang="en-US" sz="2800" dirty="0"/>
              <a:t>　　例：百七十、</a:t>
            </a:r>
            <a:r>
              <a:rPr kumimoji="1" lang="en-US" altLang="ja-JP" sz="2800" dirty="0"/>
              <a:t>3.1415</a:t>
            </a:r>
          </a:p>
        </p:txBody>
      </p:sp>
    </p:spTree>
    <p:extLst>
      <p:ext uri="{BB962C8B-B14F-4D97-AF65-F5344CB8AC3E}">
        <p14:creationId xmlns:p14="http://schemas.microsoft.com/office/powerpoint/2010/main" val="254657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9EE614-BA22-034C-8519-7D816F9F8C09}"/>
              </a:ext>
            </a:extLst>
          </p:cNvPr>
          <p:cNvSpPr/>
          <p:nvPr/>
        </p:nvSpPr>
        <p:spPr>
          <a:xfrm>
            <a:off x="0" y="3759179"/>
            <a:ext cx="14630400" cy="34304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ダイアログ（対話の流れ）</a:t>
            </a:r>
            <a:endParaRPr kumimoji="1" lang="ja-JP" altLang="en-US" dirty="0"/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485938" y="1120341"/>
            <a:ext cx="13746897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n"/>
            </a:pPr>
            <a:r>
              <a:rPr kumimoji="1" lang="ja-JP" altLang="en-US" sz="2800" dirty="0"/>
              <a:t>ユーザー</a:t>
            </a:r>
            <a:r>
              <a:rPr kumimoji="1" lang="ja-JP" altLang="en-US" sz="2800"/>
              <a:t>の要求と</a:t>
            </a:r>
            <a:r>
              <a:rPr kumimoji="1" lang="ja-JP" altLang="en-US" sz="2800" dirty="0"/>
              <a:t>、それに応じた</a:t>
            </a:r>
            <a:r>
              <a:rPr kumimoji="1" lang="ja-JP" altLang="en-US" sz="2800"/>
              <a:t>回答を組み合わせて</a:t>
            </a:r>
            <a:r>
              <a:rPr kumimoji="1" lang="ja-JP" altLang="en-US" sz="2800" dirty="0"/>
              <a:t>いく</a:t>
            </a:r>
            <a:endParaRPr kumimoji="1" lang="en-US" altLang="ja-JP" sz="2800" dirty="0"/>
          </a:p>
          <a:p>
            <a:pPr marL="1188720" lvl="1" indent="-457200">
              <a:spcBef>
                <a:spcPts val="600"/>
              </a:spcBef>
              <a:buFont typeface="Wingdings" charset="2"/>
              <a:buChar char="n"/>
            </a:pPr>
            <a:r>
              <a:rPr kumimoji="1" lang="ja-JP" altLang="en-US" sz="2800"/>
              <a:t>各ノードは</a:t>
            </a:r>
            <a:r>
              <a:rPr kumimoji="1" lang="ja-JP" altLang="en-US" sz="2800" b="1">
                <a:solidFill>
                  <a:srgbClr val="427BBC"/>
                </a:solidFill>
              </a:rPr>
              <a:t>条件（コンディション）</a:t>
            </a:r>
            <a:r>
              <a:rPr kumimoji="1" lang="ja-JP" altLang="en-US" sz="2800"/>
              <a:t>と</a:t>
            </a:r>
            <a:r>
              <a:rPr kumimoji="1" lang="ja-JP" altLang="en-US" sz="2800" b="1">
                <a:solidFill>
                  <a:srgbClr val="427BBC"/>
                </a:solidFill>
              </a:rPr>
              <a:t>応答（レスポンス）</a:t>
            </a:r>
            <a:r>
              <a:rPr kumimoji="1" lang="ja-JP" altLang="en-US" sz="2800"/>
              <a:t>で</a:t>
            </a:r>
            <a:r>
              <a:rPr kumimoji="1" lang="ja-JP" altLang="en-US" sz="2800" dirty="0"/>
              <a:t>構成</a:t>
            </a:r>
            <a:endParaRPr kumimoji="1" lang="en-US" altLang="ja-JP" sz="2800" dirty="0"/>
          </a:p>
          <a:p>
            <a:pPr marL="1920240" lvl="2" indent="-457200">
              <a:spcBef>
                <a:spcPts val="600"/>
              </a:spcBef>
              <a:buFont typeface="Wingdings" charset="2"/>
              <a:buChar char="n"/>
            </a:pPr>
            <a:r>
              <a:rPr kumimoji="1" lang="ja-JP" altLang="en-US" sz="2800" dirty="0"/>
              <a:t>コンディション：自分のノードに会話を遷移させるための条件</a:t>
            </a:r>
            <a:br>
              <a:rPr kumimoji="1" lang="en-US" altLang="ja-JP" sz="2800" dirty="0"/>
            </a:br>
            <a:r>
              <a:rPr kumimoji="1" lang="ja-JP" altLang="en-US" sz="2000"/>
              <a:t>（条件にはインテント</a:t>
            </a:r>
            <a:r>
              <a:rPr kumimoji="1" lang="ja-JP" altLang="en-US" sz="2000" dirty="0"/>
              <a:t>やエンティティを指定）</a:t>
            </a:r>
          </a:p>
          <a:p>
            <a:pPr marL="1920240" lvl="2" indent="-457200">
              <a:spcBef>
                <a:spcPts val="600"/>
              </a:spcBef>
              <a:buFont typeface="Wingdings" charset="2"/>
              <a:buChar char="n"/>
            </a:pPr>
            <a:r>
              <a:rPr kumimoji="1" lang="ja-JP" altLang="en-US" sz="2800" dirty="0"/>
              <a:t> レスポンス      </a:t>
            </a:r>
            <a:r>
              <a:rPr kumimoji="1" lang="en-US" altLang="ja-JP" sz="2800" dirty="0"/>
              <a:t>	</a:t>
            </a:r>
            <a:r>
              <a:rPr kumimoji="1" lang="ja-JP" altLang="en-US" sz="2800" dirty="0"/>
              <a:t>：ユーザーに返す応答文</a:t>
            </a:r>
          </a:p>
          <a:p>
            <a:pPr marL="1920240" lvl="2" indent="-457200">
              <a:buFont typeface="Wingdings" charset="2"/>
              <a:buChar char="n"/>
            </a:pPr>
            <a:endParaRPr kumimoji="1" lang="en-US" altLang="ja-JP" sz="2800" dirty="0"/>
          </a:p>
        </p:txBody>
      </p:sp>
      <p:sp>
        <p:nvSpPr>
          <p:cNvPr id="33" name="Rectangle 4"/>
          <p:cNvSpPr/>
          <p:nvPr/>
        </p:nvSpPr>
        <p:spPr bwMode="auto">
          <a:xfrm>
            <a:off x="7531355" y="4121830"/>
            <a:ext cx="5392165" cy="1201067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005A8E">
                <a:lumMod val="60000"/>
                <a:lumOff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4295" tIns="37148" rIns="74295" bIns="37148" numCol="1" rtlCol="0" anchor="ctr" anchorCtr="1" compatLnSpc="1">
            <a:prstTxWarp prst="textNoShape">
              <a:avLst/>
            </a:prstTxWarp>
          </a:bodyPr>
          <a:lstStyle/>
          <a:p>
            <a:pPr defTabSz="742968">
              <a:defRPr/>
            </a:pPr>
            <a:endParaRPr kumimoji="1" lang="en-US" altLang="ja-JP" sz="2400" b="1" kern="0" dirty="0">
              <a:latin typeface="Meiryo" charset="-128"/>
              <a:ea typeface="Meiryo" charset="-128"/>
              <a:cs typeface="Meiryo" charset="-128"/>
            </a:endParaRPr>
          </a:p>
          <a:p>
            <a:pPr defTabSz="742968">
              <a:defRPr/>
            </a:pPr>
            <a:endParaRPr kumimoji="1" lang="en-US" altLang="ja-JP" sz="2400" b="1" kern="0" dirty="0">
              <a:latin typeface="Meiryo" charset="-128"/>
              <a:ea typeface="Meiryo" charset="-128"/>
              <a:cs typeface="Meiryo" charset="-128"/>
            </a:endParaRPr>
          </a:p>
          <a:p>
            <a:pPr defTabSz="742968">
              <a:defRPr/>
            </a:pPr>
            <a:r>
              <a:rPr kumimoji="1" lang="en-US" altLang="ja-JP" sz="2400" b="1" kern="0" dirty="0">
                <a:latin typeface="Meiryo" charset="-128"/>
                <a:ea typeface="Meiryo" charset="-128"/>
                <a:cs typeface="Meiryo" charset="-128"/>
              </a:rPr>
              <a:t>then</a:t>
            </a:r>
            <a:r>
              <a:rPr kumimoji="1" lang="ja-JP" altLang="en-US" sz="2400" b="1" kern="0" dirty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kumimoji="1" lang="ja-JP" altLang="en-US" sz="2400" kern="0" dirty="0">
                <a:latin typeface="Meiryo" charset="-128"/>
                <a:ea typeface="Meiryo" charset="-128"/>
                <a:cs typeface="Meiryo" charset="-128"/>
              </a:rPr>
              <a:t>近くのイタリアンを検索します</a:t>
            </a:r>
            <a:endParaRPr kumimoji="1" lang="en-US" altLang="ja-JP" sz="2400" kern="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4" name="Rectangle 4"/>
          <p:cNvSpPr/>
          <p:nvPr/>
        </p:nvSpPr>
        <p:spPr bwMode="auto">
          <a:xfrm>
            <a:off x="2355015" y="4702400"/>
            <a:ext cx="3908646" cy="1201067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005A8E">
                <a:lumMod val="60000"/>
                <a:lumOff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4295" tIns="37148" rIns="74295" bIns="37148" numCol="1" rtlCol="0" anchor="ctr" anchorCtr="1" compatLnSpc="1">
            <a:prstTxWarp prst="textNoShape">
              <a:avLst/>
            </a:prstTxWarp>
          </a:bodyPr>
          <a:lstStyle/>
          <a:p>
            <a:pPr defTabSz="742968">
              <a:defRPr/>
            </a:pPr>
            <a:endParaRPr kumimoji="1" lang="en-US" altLang="ja-JP" sz="2400" kern="0" dirty="0">
              <a:latin typeface="Meiryo" charset="-128"/>
              <a:ea typeface="Meiryo" charset="-128"/>
              <a:cs typeface="Meiryo" charset="-128"/>
            </a:endParaRPr>
          </a:p>
          <a:p>
            <a:pPr defTabSz="742968">
              <a:defRPr/>
            </a:pPr>
            <a:endParaRPr kumimoji="1" lang="en-US" altLang="ja-JP" sz="2400" kern="0" dirty="0">
              <a:latin typeface="Meiryo" charset="-128"/>
              <a:ea typeface="Meiryo" charset="-128"/>
              <a:cs typeface="Meiryo" charset="-128"/>
            </a:endParaRPr>
          </a:p>
          <a:p>
            <a:pPr defTabSz="742968">
              <a:defRPr/>
            </a:pPr>
            <a:r>
              <a:rPr kumimoji="1" lang="en-US" altLang="ja-JP" sz="2400" b="1" kern="0" dirty="0">
                <a:latin typeface="Meiryo" charset="-128"/>
                <a:ea typeface="Meiryo" charset="-128"/>
                <a:cs typeface="Meiryo" charset="-128"/>
              </a:rPr>
              <a:t>then </a:t>
            </a:r>
            <a:r>
              <a:rPr kumimoji="1" lang="ja-JP" altLang="en-US" sz="2400" kern="0" dirty="0">
                <a:latin typeface="Meiryo" charset="-128"/>
                <a:ea typeface="Meiryo" charset="-128"/>
                <a:cs typeface="Meiryo" charset="-128"/>
              </a:rPr>
              <a:t>何が食べたいですか</a:t>
            </a:r>
          </a:p>
        </p:txBody>
      </p:sp>
      <p:cxnSp>
        <p:nvCxnSpPr>
          <p:cNvPr id="35" name="Straight Arrow Connector 7"/>
          <p:cNvCxnSpPr>
            <a:cxnSpLocks/>
          </p:cNvCxnSpPr>
          <p:nvPr/>
        </p:nvCxnSpPr>
        <p:spPr bwMode="auto">
          <a:xfrm flipV="1">
            <a:off x="355516" y="5340172"/>
            <a:ext cx="2018464" cy="7370"/>
          </a:xfrm>
          <a:prstGeom prst="straightConnector1">
            <a:avLst/>
          </a:prstGeom>
          <a:solidFill>
            <a:srgbClr val="FFFFFF"/>
          </a:solidFill>
          <a:ln w="31750" cap="flat" cmpd="sng" algn="ctr">
            <a:solidFill>
              <a:srgbClr val="3B4B54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9"/>
          <p:cNvCxnSpPr>
            <a:cxnSpLocks/>
            <a:endCxn id="33" idx="1"/>
          </p:cNvCxnSpPr>
          <p:nvPr/>
        </p:nvCxnSpPr>
        <p:spPr bwMode="auto">
          <a:xfrm flipV="1">
            <a:off x="6285492" y="4722364"/>
            <a:ext cx="1245863" cy="617808"/>
          </a:xfrm>
          <a:prstGeom prst="straightConnector1">
            <a:avLst/>
          </a:prstGeom>
          <a:solidFill>
            <a:srgbClr val="FFFFFF"/>
          </a:solidFill>
          <a:ln w="31750" cap="flat" cmpd="sng" algn="ctr">
            <a:solidFill>
              <a:srgbClr val="3B4B54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11"/>
          <p:cNvSpPr txBox="1"/>
          <p:nvPr/>
        </p:nvSpPr>
        <p:spPr>
          <a:xfrm>
            <a:off x="259081" y="4752741"/>
            <a:ext cx="23097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4296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ja-JP" altLang="en-US" sz="2400" b="1" kern="0" dirty="0">
                <a:latin typeface="Meiryo" charset="-128"/>
                <a:ea typeface="Meiryo" charset="-128"/>
                <a:cs typeface="Meiryo" charset="-128"/>
              </a:rPr>
              <a:t>お腹が空いた</a:t>
            </a:r>
            <a:endParaRPr kumimoji="1" lang="ja-JP" altLang="en-US" sz="2400" kern="0" dirty="0"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38" name="Straight Arrow Connector 24"/>
          <p:cNvCxnSpPr>
            <a:cxnSpLocks/>
            <a:endCxn id="41" idx="1"/>
          </p:cNvCxnSpPr>
          <p:nvPr/>
        </p:nvCxnSpPr>
        <p:spPr bwMode="auto">
          <a:xfrm>
            <a:off x="6278926" y="5340170"/>
            <a:ext cx="1252429" cy="1053007"/>
          </a:xfrm>
          <a:prstGeom prst="straightConnector1">
            <a:avLst/>
          </a:prstGeom>
          <a:solidFill>
            <a:srgbClr val="FFFFFF"/>
          </a:solidFill>
          <a:ln w="31750" cap="flat" cmpd="sng" algn="ctr">
            <a:solidFill>
              <a:srgbClr val="3B4B54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Box 33"/>
          <p:cNvSpPr txBox="1"/>
          <p:nvPr/>
        </p:nvSpPr>
        <p:spPr>
          <a:xfrm>
            <a:off x="5262628" y="6029859"/>
            <a:ext cx="220925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4296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ja-JP" altLang="en-US" sz="2000" b="1" kern="0" dirty="0">
                <a:latin typeface="Meiryo" charset="-128"/>
                <a:ea typeface="Meiryo" charset="-128"/>
                <a:cs typeface="Meiryo" charset="-128"/>
              </a:rPr>
              <a:t>ラーメンがいい</a:t>
            </a: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2482678" y="4776352"/>
            <a:ext cx="33344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200" b="1" dirty="0">
                <a:latin typeface="Arial" charset="0"/>
                <a:cs typeface="メイリオ" pitchFamily="50" charset="-128"/>
              </a:rPr>
              <a:t>if : #</a:t>
            </a:r>
            <a:r>
              <a:rPr kumimoji="1" lang="ja-JP" altLang="en-US" sz="2200" b="1" dirty="0">
                <a:latin typeface="Arial" charset="0"/>
                <a:cs typeface="メイリオ" pitchFamily="50" charset="-128"/>
              </a:rPr>
              <a:t>食事 </a:t>
            </a:r>
            <a:r>
              <a:rPr kumimoji="1" lang="en-US" altLang="ja-JP" sz="2200" dirty="0">
                <a:latin typeface="Arial" charset="0"/>
                <a:cs typeface="メイリオ" pitchFamily="50" charset="-128"/>
              </a:rPr>
              <a:t>(</a:t>
            </a:r>
            <a:r>
              <a:rPr kumimoji="1" lang="ja-JP" altLang="en-US" sz="2200" dirty="0">
                <a:latin typeface="Arial" charset="0"/>
                <a:cs typeface="メイリオ" pitchFamily="50" charset="-128"/>
              </a:rPr>
              <a:t>インテント</a:t>
            </a:r>
            <a:r>
              <a:rPr kumimoji="1" lang="en-US" altLang="ja-JP" sz="2200" dirty="0">
                <a:latin typeface="Arial" charset="0"/>
                <a:cs typeface="メイリオ" pitchFamily="50" charset="-128"/>
              </a:rPr>
              <a:t>)</a:t>
            </a:r>
            <a:endParaRPr kumimoji="1" lang="ja-JP" altLang="en-US" sz="2200" dirty="0">
              <a:latin typeface="Arial" charset="0"/>
              <a:cs typeface="メイリオ" pitchFamily="50" charset="-128"/>
            </a:endParaRPr>
          </a:p>
        </p:txBody>
      </p:sp>
      <p:sp>
        <p:nvSpPr>
          <p:cNvPr id="41" name="Rectangle 4"/>
          <p:cNvSpPr/>
          <p:nvPr/>
        </p:nvSpPr>
        <p:spPr bwMode="auto">
          <a:xfrm>
            <a:off x="7531355" y="5792643"/>
            <a:ext cx="5392165" cy="1201067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005A8E">
                <a:lumMod val="60000"/>
                <a:lumOff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5600" tIns="37148" rIns="74295" bIns="37148" numCol="1" rtlCol="0" anchor="ctr" anchorCtr="1" compatLnSpc="1">
            <a:prstTxWarp prst="textNoShape">
              <a:avLst/>
            </a:prstTxWarp>
          </a:bodyPr>
          <a:lstStyle/>
          <a:p>
            <a:pPr algn="ctr" defTabSz="742968">
              <a:defRPr/>
            </a:pPr>
            <a:endParaRPr kumimoji="1" lang="en-US" altLang="ja-JP" sz="2400" kern="0" dirty="0">
              <a:latin typeface="Meiryo" charset="-128"/>
              <a:ea typeface="Meiryo" charset="-128"/>
              <a:cs typeface="Meiryo" charset="-128"/>
            </a:endParaRPr>
          </a:p>
          <a:p>
            <a:pPr defTabSz="742968">
              <a:defRPr/>
            </a:pPr>
            <a:endParaRPr kumimoji="1" lang="en-US" altLang="ja-JP" sz="2400" kern="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7645724" y="4195782"/>
            <a:ext cx="44005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200" b="1" dirty="0">
                <a:latin typeface="Arial" charset="0"/>
                <a:cs typeface="メイリオ" pitchFamily="50" charset="-128"/>
              </a:rPr>
              <a:t>if : @food:</a:t>
            </a:r>
            <a:r>
              <a:rPr kumimoji="1" lang="ja-JP" altLang="en-US" sz="2200" b="1" dirty="0">
                <a:latin typeface="Arial" charset="0"/>
                <a:cs typeface="メイリオ" pitchFamily="50" charset="-128"/>
              </a:rPr>
              <a:t>パスタ </a:t>
            </a:r>
            <a:r>
              <a:rPr kumimoji="1" lang="en-US" altLang="ja-JP" sz="2200" dirty="0">
                <a:latin typeface="Arial" charset="0"/>
                <a:cs typeface="メイリオ" pitchFamily="50" charset="-128"/>
              </a:rPr>
              <a:t>(</a:t>
            </a:r>
            <a:r>
              <a:rPr kumimoji="1" lang="ja-JP" altLang="en-US" sz="2200" dirty="0">
                <a:latin typeface="Arial" charset="0"/>
                <a:cs typeface="メイリオ" pitchFamily="50" charset="-128"/>
              </a:rPr>
              <a:t>エンティティ</a:t>
            </a:r>
            <a:r>
              <a:rPr kumimoji="1" lang="en-US" altLang="ja-JP" sz="2200" dirty="0">
                <a:latin typeface="Arial" charset="0"/>
                <a:cs typeface="メイリオ" pitchFamily="50" charset="-128"/>
              </a:rPr>
              <a:t>)</a:t>
            </a:r>
            <a:endParaRPr kumimoji="1" lang="ja-JP" altLang="en-US" sz="2200" dirty="0">
              <a:latin typeface="Arial" charset="0"/>
              <a:cs typeface="メイリオ" pitchFamily="50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7672649" y="5875052"/>
            <a:ext cx="46826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200" b="1" dirty="0">
                <a:latin typeface="Arial" charset="0"/>
                <a:cs typeface="メイリオ" pitchFamily="50" charset="-128"/>
              </a:rPr>
              <a:t>if : @food:</a:t>
            </a:r>
            <a:r>
              <a:rPr kumimoji="1" lang="ja-JP" altLang="en-US" sz="2200" b="1" dirty="0">
                <a:latin typeface="Arial" charset="0"/>
                <a:cs typeface="メイリオ" pitchFamily="50" charset="-128"/>
              </a:rPr>
              <a:t>ラーメン </a:t>
            </a:r>
            <a:r>
              <a:rPr kumimoji="1" lang="en-US" altLang="ja-JP" sz="2200" dirty="0">
                <a:latin typeface="Arial" charset="0"/>
                <a:cs typeface="メイリオ" pitchFamily="50" charset="-128"/>
              </a:rPr>
              <a:t>(</a:t>
            </a:r>
            <a:r>
              <a:rPr kumimoji="1" lang="ja-JP" altLang="en-US" sz="2200" dirty="0">
                <a:latin typeface="Arial" charset="0"/>
                <a:cs typeface="メイリオ" pitchFamily="50" charset="-128"/>
              </a:rPr>
              <a:t>エンティティ</a:t>
            </a:r>
            <a:r>
              <a:rPr kumimoji="1" lang="en-US" altLang="ja-JP" sz="2200" dirty="0">
                <a:latin typeface="Arial" charset="0"/>
                <a:cs typeface="メイリオ" pitchFamily="50" charset="-128"/>
              </a:rPr>
              <a:t>)</a:t>
            </a:r>
            <a:endParaRPr kumimoji="1" lang="ja-JP" altLang="en-US" sz="2200" dirty="0">
              <a:latin typeface="Arial" charset="0"/>
              <a:cs typeface="メイリオ" pitchFamily="50" charset="-128"/>
            </a:endParaRPr>
          </a:p>
        </p:txBody>
      </p:sp>
      <p:cxnSp>
        <p:nvCxnSpPr>
          <p:cNvPr id="44" name="Straight Arrow Connector 9"/>
          <p:cNvCxnSpPr>
            <a:cxnSpLocks/>
          </p:cNvCxnSpPr>
          <p:nvPr/>
        </p:nvCxnSpPr>
        <p:spPr bwMode="auto">
          <a:xfrm>
            <a:off x="12928368" y="6391600"/>
            <a:ext cx="527132" cy="7370"/>
          </a:xfrm>
          <a:prstGeom prst="straightConnector1">
            <a:avLst/>
          </a:prstGeom>
          <a:solidFill>
            <a:srgbClr val="FFFFFF"/>
          </a:solidFill>
          <a:ln w="31750" cap="flat" cmpd="sng" algn="ctr">
            <a:solidFill>
              <a:srgbClr val="3B4B54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TextBox 33"/>
          <p:cNvSpPr txBox="1"/>
          <p:nvPr/>
        </p:nvSpPr>
        <p:spPr>
          <a:xfrm>
            <a:off x="13373458" y="6189436"/>
            <a:ext cx="11336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4296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ja-JP" altLang="en-US" sz="2000" b="1" kern="0">
                <a:latin typeface="Meiryo" charset="-128"/>
                <a:ea typeface="Meiryo" charset="-128"/>
                <a:cs typeface="Meiryo" charset="-128"/>
              </a:rPr>
              <a:t>・・・</a:t>
            </a:r>
            <a:endParaRPr kumimoji="1" lang="ja-JP" altLang="en-US" sz="2000" b="1" kern="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7" name="角丸四角形吹き出し 16"/>
          <p:cNvSpPr/>
          <p:nvPr/>
        </p:nvSpPr>
        <p:spPr>
          <a:xfrm>
            <a:off x="3486274" y="4081101"/>
            <a:ext cx="3117725" cy="465687"/>
          </a:xfrm>
          <a:prstGeom prst="wedgeRoundRectCallout">
            <a:avLst>
              <a:gd name="adj1" fmla="val -40691"/>
              <a:gd name="adj2" fmla="val 100225"/>
              <a:gd name="adj3" fmla="val 16667"/>
            </a:avLst>
          </a:prstGeom>
          <a:solidFill>
            <a:sysClr val="window" lastClr="FFFFFF"/>
          </a:solidFill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メイリオ" charset="-128"/>
                <a:cs typeface=""/>
              </a:rPr>
              <a:t>条件（コンディション）</a:t>
            </a:r>
            <a:endParaRPr kumimoji="1" lang="ja-JP" altLang="en-US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メイリオ" charset="-128"/>
              <a:cs typeface=""/>
            </a:endParaRPr>
          </a:p>
        </p:txBody>
      </p:sp>
      <p:sp>
        <p:nvSpPr>
          <p:cNvPr id="18" name="角丸四角形吹き出し 17"/>
          <p:cNvSpPr/>
          <p:nvPr/>
        </p:nvSpPr>
        <p:spPr>
          <a:xfrm>
            <a:off x="1338149" y="6085647"/>
            <a:ext cx="2743209" cy="465687"/>
          </a:xfrm>
          <a:prstGeom prst="wedgeRoundRectCallout">
            <a:avLst>
              <a:gd name="adj1" fmla="val 35306"/>
              <a:gd name="adj2" fmla="val -102267"/>
              <a:gd name="adj3" fmla="val 16667"/>
            </a:avLst>
          </a:prstGeom>
          <a:solidFill>
            <a:sysClr val="window" lastClr="FFFFFF"/>
          </a:solidFill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メイリオ" charset="-128"/>
                <a:cs typeface=""/>
              </a:rPr>
              <a:t>応答（レスポンス）</a:t>
            </a:r>
            <a:endParaRPr kumimoji="1" lang="ja-JP" altLang="en-US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メイリオ" charset="-128"/>
              <a:cs typeface="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7645724" y="6474679"/>
            <a:ext cx="4722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68">
              <a:defRPr/>
            </a:pPr>
            <a:r>
              <a:rPr kumimoji="1" lang="en-US" altLang="ja-JP" sz="2400" b="1" kern="0" dirty="0">
                <a:latin typeface="Meiryo" charset="-128"/>
                <a:ea typeface="Meiryo" charset="-128"/>
                <a:cs typeface="Meiryo" charset="-128"/>
              </a:rPr>
              <a:t>then </a:t>
            </a:r>
            <a:r>
              <a:rPr kumimoji="1" lang="ja-JP" altLang="en-US" sz="2400" kern="0" dirty="0">
                <a:latin typeface="Meiryo" charset="-128"/>
                <a:ea typeface="Meiryo" charset="-128"/>
                <a:cs typeface="Meiryo" charset="-128"/>
              </a:rPr>
              <a:t>何ラーメンがいいですか？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24D6A6-76A9-0B4C-825C-8C86B248C52F}"/>
              </a:ext>
            </a:extLst>
          </p:cNvPr>
          <p:cNvSpPr txBox="1"/>
          <p:nvPr/>
        </p:nvSpPr>
        <p:spPr>
          <a:xfrm>
            <a:off x="3629364" y="762989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/>
              <a:t>親ノード</a:t>
            </a:r>
            <a:endParaRPr lang="en-US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7072C6-0C0C-E144-9E68-89AEAA0DA4E0}"/>
              </a:ext>
            </a:extLst>
          </p:cNvPr>
          <p:cNvSpPr txBox="1"/>
          <p:nvPr/>
        </p:nvSpPr>
        <p:spPr>
          <a:xfrm>
            <a:off x="9231437" y="761702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/>
              <a:t>子ノード</a:t>
            </a:r>
            <a:endParaRPr lang="en-US" sz="2400" b="1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5FEB588-787B-F145-BDED-7CE1E8F87193}"/>
              </a:ext>
            </a:extLst>
          </p:cNvPr>
          <p:cNvSpPr/>
          <p:nvPr/>
        </p:nvSpPr>
        <p:spPr>
          <a:xfrm rot="16200000">
            <a:off x="4145543" y="5498907"/>
            <a:ext cx="327589" cy="390864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F11964DB-438A-5E4F-824F-4992C1A87F6F}"/>
              </a:ext>
            </a:extLst>
          </p:cNvPr>
          <p:cNvSpPr/>
          <p:nvPr/>
        </p:nvSpPr>
        <p:spPr>
          <a:xfrm rot="16200000">
            <a:off x="10099848" y="4720944"/>
            <a:ext cx="255179" cy="539216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167F00-3C69-6B4C-A219-8C84CF0766CE}"/>
              </a:ext>
            </a:extLst>
          </p:cNvPr>
          <p:cNvSpPr txBox="1"/>
          <p:nvPr/>
        </p:nvSpPr>
        <p:spPr>
          <a:xfrm>
            <a:off x="10647209" y="7510842"/>
            <a:ext cx="387798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ja-JP" altLang="en-US" sz="1800" b="1"/>
              <a:t>親ノードが応答を返した後、</a:t>
            </a:r>
            <a:endParaRPr lang="en-US" altLang="ja-JP" sz="1800" b="1" dirty="0"/>
          </a:p>
          <a:p>
            <a:r>
              <a:rPr lang="ja-JP" altLang="en-US" sz="1800" b="1"/>
              <a:t>次の入力でまず子ノードが呼ばれる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853757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259307" y="1562072"/>
            <a:ext cx="14253990" cy="617042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4000">
                <a:solidFill>
                  <a:schemeClr val="tx1"/>
                </a:solidFill>
              </a:rPr>
              <a:t>ハンズオン</a:t>
            </a:r>
            <a:r>
              <a:rPr kumimoji="1" lang="en-US" altLang="ja-JP" sz="4000" dirty="0">
                <a:solidFill>
                  <a:schemeClr val="tx1"/>
                </a:solidFill>
              </a:rPr>
              <a:t>1 </a:t>
            </a:r>
            <a:r>
              <a:rPr lang="ja-JP" altLang="en-US" sz="4000">
                <a:solidFill>
                  <a:schemeClr val="tx1"/>
                </a:solidFill>
              </a:rPr>
              <a:t>･･･</a:t>
            </a:r>
            <a:r>
              <a:rPr kumimoji="1" lang="ja-JP" altLang="en-US" sz="4000">
                <a:solidFill>
                  <a:schemeClr val="tx1"/>
                </a:solidFill>
              </a:rPr>
              <a:t> 単純なダイアログ</a:t>
            </a:r>
            <a:endParaRPr kumimoji="1" lang="en-US" altLang="ja-JP" sz="4000" dirty="0">
              <a:solidFill>
                <a:schemeClr val="tx1"/>
              </a:solidFill>
            </a:endParaRPr>
          </a:p>
          <a:p>
            <a:pPr marL="971550" lvl="1" indent="-571500"/>
            <a:r>
              <a:rPr kumimoji="1" lang="en-US" altLang="ja-JP" sz="3600" dirty="0">
                <a:solidFill>
                  <a:schemeClr val="tx1"/>
                </a:solidFill>
              </a:rPr>
              <a:t>Watson Assistant</a:t>
            </a:r>
            <a:r>
              <a:rPr kumimoji="1" lang="ja-JP" altLang="en-US" sz="3600">
                <a:solidFill>
                  <a:schemeClr val="tx1"/>
                </a:solidFill>
              </a:rPr>
              <a:t>のインテントとダイアログを</a:t>
            </a:r>
            <a:r>
              <a:rPr lang="ja-JP" altLang="en-US" sz="3600">
                <a:solidFill>
                  <a:schemeClr val="tx1"/>
                </a:solidFill>
              </a:rPr>
              <a:t>使う</a:t>
            </a:r>
            <a:endParaRPr lang="en-US" altLang="ja-JP" sz="36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40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4000">
                <a:solidFill>
                  <a:schemeClr val="bg1">
                    <a:lumMod val="75000"/>
                  </a:schemeClr>
                </a:solidFill>
              </a:rPr>
              <a:t>ハンズオン</a:t>
            </a:r>
            <a:r>
              <a:rPr lang="en-US" altLang="ja-JP" sz="4000" dirty="0">
                <a:solidFill>
                  <a:schemeClr val="bg1">
                    <a:lumMod val="75000"/>
                  </a:schemeClr>
                </a:solidFill>
              </a:rPr>
              <a:t>2 </a:t>
            </a:r>
            <a:r>
              <a:rPr lang="ja-JP" altLang="en-US" sz="4000">
                <a:solidFill>
                  <a:schemeClr val="bg1">
                    <a:lumMod val="75000"/>
                  </a:schemeClr>
                </a:solidFill>
              </a:rPr>
              <a:t>･･･</a:t>
            </a:r>
            <a:r>
              <a:rPr lang="en-US" altLang="ja-JP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ja-JP" altLang="en-US" sz="4000">
                <a:solidFill>
                  <a:schemeClr val="bg1">
                    <a:lumMod val="75000"/>
                  </a:schemeClr>
                </a:solidFill>
              </a:rPr>
              <a:t>少し複雑なダイアログ</a:t>
            </a:r>
            <a:endParaRPr lang="en-US" altLang="ja-JP" sz="4000" dirty="0">
              <a:solidFill>
                <a:schemeClr val="bg1">
                  <a:lumMod val="75000"/>
                </a:schemeClr>
              </a:solidFill>
            </a:endParaRPr>
          </a:p>
          <a:p>
            <a:pPr marL="971550" lvl="1" indent="-571500"/>
            <a:r>
              <a:rPr lang="en-US" altLang="ja-JP" sz="3600" dirty="0">
                <a:solidFill>
                  <a:schemeClr val="bg1">
                    <a:lumMod val="75000"/>
                  </a:schemeClr>
                </a:solidFill>
              </a:rPr>
              <a:t>Watson Assistant</a:t>
            </a:r>
            <a:r>
              <a:rPr lang="ja-JP" altLang="en-US" sz="3600">
                <a:solidFill>
                  <a:schemeClr val="bg1">
                    <a:lumMod val="75000"/>
                  </a:schemeClr>
                </a:solidFill>
              </a:rPr>
              <a:t>のエンティティーとダイアログの子ノードを使う</a:t>
            </a:r>
            <a:endParaRPr lang="en-US" altLang="ja-JP" sz="36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40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4000">
                <a:solidFill>
                  <a:schemeClr val="bg1">
                    <a:lumMod val="75000"/>
                  </a:schemeClr>
                </a:solidFill>
              </a:rPr>
              <a:t>ハンズオン</a:t>
            </a:r>
            <a:r>
              <a:rPr lang="en-US" altLang="ja-JP" sz="4000" dirty="0">
                <a:solidFill>
                  <a:schemeClr val="bg1">
                    <a:lumMod val="75000"/>
                  </a:schemeClr>
                </a:solidFill>
              </a:rPr>
              <a:t>3 </a:t>
            </a:r>
            <a:r>
              <a:rPr lang="ja-JP" altLang="en-US" sz="4000">
                <a:solidFill>
                  <a:schemeClr val="bg1">
                    <a:lumMod val="75000"/>
                  </a:schemeClr>
                </a:solidFill>
              </a:rPr>
              <a:t>･･･ チャットボット</a:t>
            </a:r>
            <a:endParaRPr lang="en-US" altLang="ja-JP" sz="4000" dirty="0">
              <a:solidFill>
                <a:schemeClr val="bg1">
                  <a:lumMod val="75000"/>
                </a:schemeClr>
              </a:solidFill>
            </a:endParaRPr>
          </a:p>
          <a:p>
            <a:pPr marL="971550" lvl="1" indent="-571500"/>
            <a:r>
              <a:rPr kumimoji="1" lang="en-US" altLang="ja-JP" sz="3600" dirty="0">
                <a:solidFill>
                  <a:schemeClr val="bg1">
                    <a:lumMod val="75000"/>
                  </a:schemeClr>
                </a:solidFill>
              </a:rPr>
              <a:t>Node-RED</a:t>
            </a:r>
            <a:r>
              <a:rPr kumimoji="1" lang="ja-JP" altLang="en-US" sz="3600">
                <a:solidFill>
                  <a:schemeClr val="bg1">
                    <a:lumMod val="75000"/>
                  </a:schemeClr>
                </a:solidFill>
              </a:rPr>
              <a:t>と</a:t>
            </a:r>
            <a:r>
              <a:rPr kumimoji="1" lang="en-US" altLang="ja-JP" sz="3600" dirty="0">
                <a:solidFill>
                  <a:schemeClr val="bg1">
                    <a:lumMod val="75000"/>
                  </a:schemeClr>
                </a:solidFill>
              </a:rPr>
              <a:t>Watson</a:t>
            </a:r>
            <a:r>
              <a:rPr kumimoji="1" lang="ja-JP" altLang="en-US" sz="360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ja-JP" sz="3600" dirty="0">
                <a:solidFill>
                  <a:schemeClr val="bg1">
                    <a:lumMod val="75000"/>
                  </a:schemeClr>
                </a:solidFill>
              </a:rPr>
              <a:t>Assistant</a:t>
            </a:r>
            <a:r>
              <a:rPr kumimoji="1" lang="ja-JP" altLang="en-US" sz="3600">
                <a:solidFill>
                  <a:schemeClr val="bg1">
                    <a:lumMod val="75000"/>
                  </a:schemeClr>
                </a:solidFill>
              </a:rPr>
              <a:t>を組み合わせて</a:t>
            </a:r>
            <a:r>
              <a:rPr kumimoji="1" lang="en-US" altLang="ja-JP" sz="3600" dirty="0">
                <a:solidFill>
                  <a:schemeClr val="bg1">
                    <a:lumMod val="75000"/>
                  </a:schemeClr>
                </a:solidFill>
              </a:rPr>
              <a:t>Web</a:t>
            </a:r>
            <a:r>
              <a:rPr kumimoji="1" lang="ja-JP" altLang="en-US" sz="3600">
                <a:solidFill>
                  <a:schemeClr val="bg1">
                    <a:lumMod val="75000"/>
                  </a:schemeClr>
                </a:solidFill>
              </a:rPr>
              <a:t>アプリ</a:t>
            </a:r>
            <a:r>
              <a:rPr lang="ja-JP" altLang="en-US" sz="3600">
                <a:solidFill>
                  <a:schemeClr val="bg1">
                    <a:lumMod val="75000"/>
                  </a:schemeClr>
                </a:solidFill>
              </a:rPr>
              <a:t>を作る</a:t>
            </a:r>
            <a:endParaRPr kumimoji="1" lang="en-US" altLang="ja-JP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今日の</a:t>
            </a:r>
            <a:r>
              <a:rPr lang="ja-JP" altLang="en-US"/>
              <a:t>コース内容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0574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ハンズオン</a:t>
            </a:r>
            <a:r>
              <a:rPr lang="en-US" altLang="ja-JP" dirty="0"/>
              <a:t>1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07893" y="992653"/>
            <a:ext cx="5044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ja-JP" altLang="en-US" sz="3200">
                <a:latin typeface="Meiryo" charset="-128"/>
                <a:ea typeface="Meiryo" charset="-128"/>
                <a:cs typeface="Meiryo" charset="-128"/>
              </a:rPr>
              <a:t>単純なダイアログを作る</a:t>
            </a:r>
            <a:endParaRPr lang="en-US" altLang="ja-JP" sz="32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0177670" y="7964557"/>
            <a:ext cx="18473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412222" y="153893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(</a:t>
            </a:r>
            <a:r>
              <a:rPr kumimoji="1" lang="ja-JP" altLang="en-US" sz="1800" dirty="0"/>
              <a:t>会話イメージ）</a:t>
            </a:r>
            <a:endParaRPr kumimoji="1" lang="en-US" altLang="ja-JP" sz="18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11122" y="2373966"/>
            <a:ext cx="73363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やること</a:t>
            </a:r>
            <a:endParaRPr kumimoji="1" lang="en-US" altLang="ja-JP" sz="3200" dirty="0"/>
          </a:p>
          <a:p>
            <a:r>
              <a:rPr kumimoji="1" lang="en-US" altLang="ja-JP" sz="3200" dirty="0"/>
              <a:t>	</a:t>
            </a:r>
            <a:r>
              <a:rPr kumimoji="1" lang="ja-JP" altLang="en-US" sz="3200"/>
              <a:t>・</a:t>
            </a:r>
            <a:r>
              <a:rPr kumimoji="1" lang="en-US" altLang="ja-JP" sz="3200" dirty="0"/>
              <a:t>Assistant</a:t>
            </a:r>
            <a:r>
              <a:rPr kumimoji="1" lang="ja-JP" altLang="en-US" sz="3200"/>
              <a:t> </a:t>
            </a:r>
            <a:r>
              <a:rPr kumimoji="1" lang="ja-JP" altLang="en-US" sz="3200" dirty="0"/>
              <a:t>サービスの作成</a:t>
            </a:r>
            <a:endParaRPr kumimoji="1" lang="en-US" altLang="ja-JP" sz="3200" dirty="0"/>
          </a:p>
          <a:p>
            <a:r>
              <a:rPr kumimoji="1" lang="en-US" altLang="ja-JP" sz="3200" dirty="0"/>
              <a:t>	</a:t>
            </a:r>
            <a:r>
              <a:rPr kumimoji="1" lang="ja-JP" altLang="en-US" sz="3200"/>
              <a:t>・</a:t>
            </a:r>
            <a:r>
              <a:rPr kumimoji="1" lang="en-US" altLang="ja-JP" sz="3200" dirty="0"/>
              <a:t>Assistant</a:t>
            </a:r>
            <a:r>
              <a:rPr kumimoji="1" lang="ja-JP" altLang="en-US" sz="3200"/>
              <a:t>での</a:t>
            </a:r>
            <a:r>
              <a:rPr kumimoji="1" lang="ja-JP" altLang="en-US" sz="3200" dirty="0"/>
              <a:t>ワークスペース作成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2864416B-077B-9B43-9F8D-930796D557CF}"/>
              </a:ext>
            </a:extLst>
          </p:cNvPr>
          <p:cNvSpPr/>
          <p:nvPr/>
        </p:nvSpPr>
        <p:spPr bwMode="auto">
          <a:xfrm>
            <a:off x="8688350" y="2062249"/>
            <a:ext cx="5494541" cy="57483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2F99AD3-2FC3-3541-A28C-06424AFEBEAC}"/>
              </a:ext>
            </a:extLst>
          </p:cNvPr>
          <p:cNvSpPr/>
          <p:nvPr/>
        </p:nvSpPr>
        <p:spPr bwMode="auto">
          <a:xfrm>
            <a:off x="8688350" y="2069308"/>
            <a:ext cx="5494541" cy="520473"/>
          </a:xfrm>
          <a:prstGeom prst="rect">
            <a:avLst/>
          </a:prstGeom>
          <a:solidFill>
            <a:srgbClr val="66FF66"/>
          </a:solidFill>
          <a:ln w="127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92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チャットボット</a:t>
            </a:r>
          </a:p>
        </p:txBody>
      </p:sp>
      <p:sp>
        <p:nvSpPr>
          <p:cNvPr id="22" name="Speech Bubble: Rectangle with Corners Rounded 8">
            <a:extLst>
              <a:ext uri="{FF2B5EF4-FFF2-40B4-BE49-F238E27FC236}">
                <a16:creationId xmlns:a16="http://schemas.microsoft.com/office/drawing/2014/main" id="{AA2E9C90-7AE6-704E-A9AF-88036AF572B5}"/>
              </a:ext>
            </a:extLst>
          </p:cNvPr>
          <p:cNvSpPr/>
          <p:nvPr/>
        </p:nvSpPr>
        <p:spPr bwMode="auto">
          <a:xfrm>
            <a:off x="9214913" y="2867583"/>
            <a:ext cx="2529579" cy="733379"/>
          </a:xfrm>
          <a:prstGeom prst="wedgeRoundRectCallout">
            <a:avLst>
              <a:gd name="adj1" fmla="val -65972"/>
              <a:gd name="adj2" fmla="val 11825"/>
              <a:gd name="adj3" fmla="val 16667"/>
            </a:avLst>
          </a:prstGeom>
          <a:solidFill>
            <a:srgbClr val="FFFFFF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lvl="0" algn="ctr" defTabSz="1097280">
              <a:defRPr/>
            </a:pPr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質問を</a:t>
            </a:r>
            <a:br>
              <a:rPr kumimoji="1" lang="en-US" altLang="ja-JP" sz="2000" kern="0" dirty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</a:br>
            <a:r>
              <a:rPr kumimoji="1" lang="ja-JP" altLang="en-US" sz="2000" kern="0" dirty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入力してください</a:t>
            </a:r>
            <a:endParaRPr kumimoji="1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5A8E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3" name="Speech Bubble: Rectangle with Corners Rounded 10">
            <a:extLst>
              <a:ext uri="{FF2B5EF4-FFF2-40B4-BE49-F238E27FC236}">
                <a16:creationId xmlns:a16="http://schemas.microsoft.com/office/drawing/2014/main" id="{2173A530-A2D9-6247-A359-2765B07AE760}"/>
              </a:ext>
            </a:extLst>
          </p:cNvPr>
          <p:cNvSpPr/>
          <p:nvPr/>
        </p:nvSpPr>
        <p:spPr bwMode="auto">
          <a:xfrm>
            <a:off x="11081883" y="3768114"/>
            <a:ext cx="2597981" cy="737338"/>
          </a:xfrm>
          <a:prstGeom prst="wedgeRoundRectCallout">
            <a:avLst>
              <a:gd name="adj1" fmla="val 67742"/>
              <a:gd name="adj2" fmla="val 8844"/>
              <a:gd name="adj3" fmla="val 16667"/>
            </a:avLst>
          </a:prstGeom>
          <a:solidFill>
            <a:srgbClr val="66FF66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algn="ctr" defTabSz="1097280"/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大阪マラソンに</a:t>
            </a:r>
            <a:endParaRPr kumimoji="1" lang="en-US" altLang="ja-JP" sz="2000" kern="0" dirty="0">
              <a:solidFill>
                <a:srgbClr val="005A8E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 defTabSz="1097280"/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参加したい</a:t>
            </a:r>
            <a:endParaRPr kumimoji="1" lang="ja-JP" altLang="en-US" sz="2000" kern="0" dirty="0">
              <a:solidFill>
                <a:srgbClr val="005A8E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4" name="Speech Bubble: Rectangle with Corners Rounded 8">
            <a:extLst>
              <a:ext uri="{FF2B5EF4-FFF2-40B4-BE49-F238E27FC236}">
                <a16:creationId xmlns:a16="http://schemas.microsoft.com/office/drawing/2014/main" id="{897D8244-D70D-0A49-8C05-D5457C02DDC1}"/>
              </a:ext>
            </a:extLst>
          </p:cNvPr>
          <p:cNvSpPr/>
          <p:nvPr/>
        </p:nvSpPr>
        <p:spPr bwMode="auto">
          <a:xfrm>
            <a:off x="9214912" y="4679326"/>
            <a:ext cx="4268859" cy="1105829"/>
          </a:xfrm>
          <a:prstGeom prst="wedgeRoundRectCallout">
            <a:avLst>
              <a:gd name="adj1" fmla="val -63259"/>
              <a:gd name="adj2" fmla="val 8935"/>
              <a:gd name="adj3" fmla="val 16667"/>
            </a:avLst>
          </a:prstGeom>
          <a:solidFill>
            <a:srgbClr val="FFFFFF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0" cap="none" spc="0" normalizeH="0" baseline="0" noProof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担当部局は経済戦略局です。</a:t>
            </a:r>
            <a:endParaRPr kumimoji="1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5A8E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  <a:p>
            <a:pPr marL="0" marR="0" lvl="0" indent="0" algn="ctr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お問い合わせは電話番号ですか？ </a:t>
            </a:r>
            <a:r>
              <a:rPr kumimoji="1" lang="en-US" altLang="ja-JP" sz="2000" kern="0" dirty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ですか？</a:t>
            </a:r>
            <a:endParaRPr kumimoji="1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5A8E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5" name="Speech Bubble: Rectangle with Corners Rounded 10">
            <a:extLst>
              <a:ext uri="{FF2B5EF4-FFF2-40B4-BE49-F238E27FC236}">
                <a16:creationId xmlns:a16="http://schemas.microsoft.com/office/drawing/2014/main" id="{FC8B1BE5-F277-C343-99E5-B1709B05540F}"/>
              </a:ext>
            </a:extLst>
          </p:cNvPr>
          <p:cNvSpPr/>
          <p:nvPr/>
        </p:nvSpPr>
        <p:spPr bwMode="auto">
          <a:xfrm>
            <a:off x="11081883" y="5962156"/>
            <a:ext cx="2597981" cy="585455"/>
          </a:xfrm>
          <a:prstGeom prst="wedgeRoundRectCallout">
            <a:avLst>
              <a:gd name="adj1" fmla="val 67742"/>
              <a:gd name="adj2" fmla="val 8844"/>
              <a:gd name="adj3" fmla="val 16667"/>
            </a:avLst>
          </a:prstGeom>
          <a:solidFill>
            <a:srgbClr val="66FF66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algn="ctr" defTabSz="1097280"/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ウェブ</a:t>
            </a:r>
            <a:endParaRPr kumimoji="1" lang="ja-JP" altLang="en-US" sz="2000" kern="0" dirty="0">
              <a:solidFill>
                <a:srgbClr val="005A8E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6" name="Speech Bubble: Rectangle with Corners Rounded 8">
            <a:extLst>
              <a:ext uri="{FF2B5EF4-FFF2-40B4-BE49-F238E27FC236}">
                <a16:creationId xmlns:a16="http://schemas.microsoft.com/office/drawing/2014/main" id="{9C0F68C1-BDAA-6B48-BB9A-897B9C19ABE3}"/>
              </a:ext>
            </a:extLst>
          </p:cNvPr>
          <p:cNvSpPr/>
          <p:nvPr/>
        </p:nvSpPr>
        <p:spPr bwMode="auto">
          <a:xfrm>
            <a:off x="9239183" y="6768917"/>
            <a:ext cx="3883536" cy="733379"/>
          </a:xfrm>
          <a:prstGeom prst="wedgeRoundRectCallout">
            <a:avLst>
              <a:gd name="adj1" fmla="val -65972"/>
              <a:gd name="adj2" fmla="val 5980"/>
              <a:gd name="adj3" fmla="val 16667"/>
            </a:avLst>
          </a:prstGeom>
          <a:solidFill>
            <a:srgbClr val="FFFFFF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lvl="0" algn="ctr" defTabSz="1097280">
              <a:defRPr/>
            </a:pPr>
            <a:r>
              <a:rPr kumimoji="1" lang="en-US" altLang="ja-JP" sz="2000" kern="0" noProof="0" dirty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kumimoji="1" lang="ja-JP" altLang="en-US" sz="2000" kern="0" noProof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は</a:t>
            </a:r>
            <a:r>
              <a:rPr kumimoji="1" lang="en-US" altLang="ja-JP" sz="2000" kern="0" noProof="0" dirty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  <a:hlinkClick r:id="rId2"/>
              </a:rPr>
              <a:t>https://hogehoge</a:t>
            </a:r>
            <a:r>
              <a:rPr kumimoji="1" lang="ja-JP" altLang="en-US" sz="2000" kern="0" noProof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です</a:t>
            </a:r>
            <a:endParaRPr kumimoji="1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5A8E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4834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732517-11F3-F94B-A551-B21E0EBA8F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09" y="1515873"/>
            <a:ext cx="13827991" cy="6155217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259307" y="0"/>
            <a:ext cx="10302676" cy="736238"/>
          </a:xfrm>
        </p:spPr>
        <p:txBody>
          <a:bodyPr/>
          <a:lstStyle/>
          <a:p>
            <a:r>
              <a:rPr kumimoji="1" lang="en-US" altLang="ja-JP" dirty="0"/>
              <a:t>IBM Cloud</a:t>
            </a:r>
            <a:r>
              <a:rPr kumimoji="1" lang="ja-JP" altLang="en-US" dirty="0"/>
              <a:t> へログイン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07893" y="992653"/>
            <a:ext cx="11261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  <a:hlinkClick r:id="rId3"/>
              </a:rPr>
              <a:t>https://bluemix.net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 にアクセスし、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IBM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Cloud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へログインします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Line Callout 2 14"/>
          <p:cNvSpPr/>
          <p:nvPr/>
        </p:nvSpPr>
        <p:spPr>
          <a:xfrm>
            <a:off x="11506918" y="5815608"/>
            <a:ext cx="2998194" cy="922748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8879"/>
              <a:gd name="adj5" fmla="val -10765"/>
              <a:gd name="adj6" fmla="val -14379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000" dirty="0"/>
              <a:t>アカウント作成がまだ</a:t>
            </a:r>
            <a:br>
              <a:rPr lang="en-US" altLang="ja-JP" sz="2000" dirty="0"/>
            </a:br>
            <a:r>
              <a:rPr lang="ja-JP" altLang="en-US" sz="2000" dirty="0"/>
              <a:t>の方はこちらから</a:t>
            </a:r>
            <a:endParaRPr lang="en-US" altLang="ja-JP" sz="2000" dirty="0"/>
          </a:p>
        </p:txBody>
      </p:sp>
      <p:sp>
        <p:nvSpPr>
          <p:cNvPr id="10" name="角丸四角形 10"/>
          <p:cNvSpPr/>
          <p:nvPr/>
        </p:nvSpPr>
        <p:spPr>
          <a:xfrm flipV="1">
            <a:off x="9486734" y="5229422"/>
            <a:ext cx="1176847" cy="5861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204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IBM Cloud</a:t>
            </a:r>
            <a:r>
              <a:rPr lang="ja-JP" altLang="en-US" dirty="0"/>
              <a:t> へログイン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07893" y="992653"/>
            <a:ext cx="6276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ダッシュボード画面が表示されます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CCDB9E-08E3-8C4A-B584-413ADEF560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8857" y="1515873"/>
            <a:ext cx="11974286" cy="661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70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リソース</a:t>
            </a:r>
            <a:r>
              <a:rPr lang="ja-JP" altLang="en-US" dirty="0"/>
              <a:t>・</a:t>
            </a:r>
            <a:r>
              <a:rPr kumimoji="1" lang="ja-JP" altLang="en-US" dirty="0"/>
              <a:t>グループの設定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40" y="2176736"/>
            <a:ext cx="6524124" cy="490614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570" y="2176735"/>
            <a:ext cx="6564801" cy="490614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07893" y="992653"/>
            <a:ext cx="127393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ログイン時に以下のような画面が表示された場合は「次へ」、「閉じる」を</a:t>
            </a:r>
            <a:b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</a:b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クリックしウインドウを閉じてください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角丸四角形 10"/>
          <p:cNvSpPr/>
          <p:nvPr/>
        </p:nvSpPr>
        <p:spPr>
          <a:xfrm flipV="1">
            <a:off x="5762604" y="6349192"/>
            <a:ext cx="1012209" cy="5861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角丸四角形 10"/>
          <p:cNvSpPr/>
          <p:nvPr/>
        </p:nvSpPr>
        <p:spPr>
          <a:xfrm flipV="1">
            <a:off x="12792054" y="6349192"/>
            <a:ext cx="1012209" cy="5861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7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18EE5A-757A-CF4F-BF26-B6700254CC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142" y="1515873"/>
            <a:ext cx="12158785" cy="6597495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707893" y="992653"/>
            <a:ext cx="13569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右上の「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カタログ」→ 左列の「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」→</a:t>
            </a:r>
            <a:r>
              <a:rPr kumimoji="1" lang="ja-JP" altLang="en-US" sz="2800"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kumimoji="1" lang="en-US" altLang="ja-JP" sz="2800" dirty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kumimoji="1" lang="ja-JP" altLang="en-US" sz="280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kumimoji="1" lang="en-US" altLang="ja-JP" sz="2800" dirty="0">
                <a:latin typeface="Meiryo" charset="-128"/>
                <a:ea typeface="Meiryo" charset="-128"/>
                <a:cs typeface="Meiryo" charset="-128"/>
              </a:rPr>
              <a:t>Assistant</a:t>
            </a:r>
            <a:r>
              <a:rPr kumimoji="1" lang="ja-JP" altLang="en-US" sz="2800">
                <a:latin typeface="Meiryo" charset="-128"/>
                <a:ea typeface="Meiryo" charset="-128"/>
                <a:cs typeface="Meiryo" charset="-128"/>
              </a:rPr>
              <a:t>」をクリック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9307" y="54592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Watson</a:t>
            </a:r>
            <a:r>
              <a:rPr lang="ja-JP" altLang="en-US" dirty="0">
                <a:solidFill>
                  <a:schemeClr val="bg1"/>
                </a:solidFill>
              </a:rPr>
              <a:t> サービスの作成</a:t>
            </a:r>
          </a:p>
        </p:txBody>
      </p:sp>
      <p:sp>
        <p:nvSpPr>
          <p:cNvPr id="15" name="角丸四角形 10"/>
          <p:cNvSpPr/>
          <p:nvPr/>
        </p:nvSpPr>
        <p:spPr>
          <a:xfrm flipV="1">
            <a:off x="3976042" y="2807818"/>
            <a:ext cx="3001723" cy="12337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7" name="角丸四角形 10"/>
          <p:cNvSpPr/>
          <p:nvPr/>
        </p:nvSpPr>
        <p:spPr>
          <a:xfrm flipV="1">
            <a:off x="10130091" y="1428640"/>
            <a:ext cx="1012209" cy="5861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8" name="角丸四角形 10"/>
          <p:cNvSpPr/>
          <p:nvPr/>
        </p:nvSpPr>
        <p:spPr>
          <a:xfrm flipV="1">
            <a:off x="1116776" y="7638820"/>
            <a:ext cx="2444744" cy="4023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1" name="Line Callout 2 14"/>
          <p:cNvSpPr/>
          <p:nvPr/>
        </p:nvSpPr>
        <p:spPr>
          <a:xfrm>
            <a:off x="10535974" y="2569529"/>
            <a:ext cx="3237202" cy="622633"/>
          </a:xfrm>
          <a:prstGeom prst="borderCallout2">
            <a:avLst>
              <a:gd name="adj1" fmla="val 41064"/>
              <a:gd name="adj2" fmla="val 530"/>
              <a:gd name="adj3" fmla="val 43273"/>
              <a:gd name="adj4" fmla="val -11190"/>
              <a:gd name="adj5" fmla="val -88275"/>
              <a:gd name="adj6" fmla="val 6324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1. </a:t>
            </a:r>
            <a:r>
              <a:rPr lang="ja-JP" altLang="en-US" sz="2400" dirty="0">
                <a:solidFill>
                  <a:srgbClr val="26343F"/>
                </a:solidFill>
              </a:rPr>
              <a:t>カタログをクリック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2" name="Line Callout 2 14"/>
          <p:cNvSpPr/>
          <p:nvPr/>
        </p:nvSpPr>
        <p:spPr>
          <a:xfrm>
            <a:off x="71748" y="6819218"/>
            <a:ext cx="2489489" cy="501700"/>
          </a:xfrm>
          <a:prstGeom prst="borderCallout2">
            <a:avLst>
              <a:gd name="adj1" fmla="val 29409"/>
              <a:gd name="adj2" fmla="val 100066"/>
              <a:gd name="adj3" fmla="val 29286"/>
              <a:gd name="adj4" fmla="val 112109"/>
              <a:gd name="adj5" fmla="val 166606"/>
              <a:gd name="adj6" fmla="val 119633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2. Watson</a:t>
            </a:r>
            <a:r>
              <a:rPr lang="ja-JP" altLang="en-US" sz="2400" dirty="0">
                <a:solidFill>
                  <a:srgbClr val="26343F"/>
                </a:solidFill>
              </a:rPr>
              <a:t>を選択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4" name="Line Callout 2 14"/>
          <p:cNvSpPr/>
          <p:nvPr/>
        </p:nvSpPr>
        <p:spPr>
          <a:xfrm>
            <a:off x="6538826" y="4245818"/>
            <a:ext cx="4738774" cy="536322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8879"/>
              <a:gd name="adj5" fmla="val -37529"/>
              <a:gd name="adj6" fmla="val -13280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3</a:t>
            </a:r>
            <a:r>
              <a:rPr lang="ja-JP" altLang="en-US" sz="2400"/>
              <a:t>．</a:t>
            </a:r>
            <a:r>
              <a:rPr lang="en-US" altLang="ja-JP" sz="2400" dirty="0"/>
              <a:t>Watson Assistant</a:t>
            </a:r>
            <a:r>
              <a:rPr lang="ja-JP" altLang="en-US" sz="2400"/>
              <a:t>を</a:t>
            </a:r>
            <a:r>
              <a:rPr lang="ja-JP" altLang="en-US" sz="2400" dirty="0"/>
              <a:t>クリック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412069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019218-1716-E541-9114-08F4667DCD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561" y="1515873"/>
            <a:ext cx="12006930" cy="6622572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707893" y="992653"/>
            <a:ext cx="6994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右下の「作成」ボタンをクリックします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9307" y="54592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Watson</a:t>
            </a:r>
            <a:r>
              <a:rPr lang="ja-JP" altLang="en-US">
                <a:solidFill>
                  <a:schemeClr val="bg1"/>
                </a:solidFill>
              </a:rPr>
              <a:t> </a:t>
            </a:r>
            <a:r>
              <a:rPr lang="en-US" altLang="ja-JP" dirty="0">
                <a:solidFill>
                  <a:schemeClr val="bg1"/>
                </a:solidFill>
              </a:rPr>
              <a:t>Assistant</a:t>
            </a:r>
            <a:r>
              <a:rPr lang="ja-JP" altLang="en-US">
                <a:solidFill>
                  <a:schemeClr val="bg1"/>
                </a:solidFill>
              </a:rPr>
              <a:t>サービス</a:t>
            </a:r>
            <a:r>
              <a:rPr lang="ja-JP" altLang="en-US" dirty="0">
                <a:solidFill>
                  <a:schemeClr val="bg1"/>
                </a:solidFill>
              </a:rPr>
              <a:t>の作成</a:t>
            </a:r>
          </a:p>
        </p:txBody>
      </p:sp>
      <p:sp>
        <p:nvSpPr>
          <p:cNvPr id="18" name="角丸四角形 10"/>
          <p:cNvSpPr/>
          <p:nvPr/>
        </p:nvSpPr>
        <p:spPr>
          <a:xfrm flipV="1">
            <a:off x="11117739" y="7487061"/>
            <a:ext cx="2222495" cy="7128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0" name="Line Callout 2 14"/>
          <p:cNvSpPr/>
          <p:nvPr/>
        </p:nvSpPr>
        <p:spPr>
          <a:xfrm>
            <a:off x="7127788" y="2039093"/>
            <a:ext cx="4429934" cy="1078533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8879"/>
              <a:gd name="adj5" fmla="val 117037"/>
              <a:gd name="adj6" fmla="val -16804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 dirty="0"/>
              <a:t>サービス名はランダムで</a:t>
            </a:r>
            <a:endParaRPr lang="en-US" altLang="ja-JP" sz="2400" dirty="0"/>
          </a:p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 dirty="0"/>
              <a:t>名前が作成されます</a:t>
            </a:r>
            <a:endParaRPr lang="en-US" altLang="ja-JP" sz="2400" dirty="0"/>
          </a:p>
        </p:txBody>
      </p:sp>
      <p:sp>
        <p:nvSpPr>
          <p:cNvPr id="12" name="Line Callout 2 14"/>
          <p:cNvSpPr/>
          <p:nvPr/>
        </p:nvSpPr>
        <p:spPr>
          <a:xfrm>
            <a:off x="12046146" y="6616018"/>
            <a:ext cx="2442013" cy="508522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7159"/>
              <a:gd name="adj5" fmla="val 173317"/>
              <a:gd name="adj6" fmla="val -19750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 dirty="0">
                <a:solidFill>
                  <a:srgbClr val="26343F"/>
                </a:solidFill>
              </a:rPr>
              <a:t>サービスの作成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1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259307" y="1126643"/>
            <a:ext cx="14253990" cy="617042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4000">
                <a:solidFill>
                  <a:schemeClr val="tx1"/>
                </a:solidFill>
              </a:rPr>
              <a:t>ハンズオン</a:t>
            </a:r>
            <a:r>
              <a:rPr kumimoji="1" lang="en-US" altLang="ja-JP" sz="4000" dirty="0">
                <a:solidFill>
                  <a:schemeClr val="tx1"/>
                </a:solidFill>
              </a:rPr>
              <a:t>1 </a:t>
            </a:r>
            <a:r>
              <a:rPr lang="ja-JP" altLang="en-US" sz="4000">
                <a:solidFill>
                  <a:schemeClr val="tx1"/>
                </a:solidFill>
              </a:rPr>
              <a:t>･･･</a:t>
            </a:r>
            <a:r>
              <a:rPr kumimoji="1" lang="ja-JP" altLang="en-US" sz="4000">
                <a:solidFill>
                  <a:schemeClr val="tx1"/>
                </a:solidFill>
              </a:rPr>
              <a:t> 単純なダイアログ</a:t>
            </a:r>
            <a:endParaRPr kumimoji="1" lang="en-US" altLang="ja-JP" sz="4000" dirty="0">
              <a:solidFill>
                <a:schemeClr val="tx1"/>
              </a:solidFill>
            </a:endParaRPr>
          </a:p>
          <a:p>
            <a:pPr marL="971550" lvl="1" indent="-571500"/>
            <a:r>
              <a:rPr kumimoji="1" lang="en-US" altLang="ja-JP" sz="3600" dirty="0">
                <a:solidFill>
                  <a:schemeClr val="tx1"/>
                </a:solidFill>
              </a:rPr>
              <a:t>Watson Assistant</a:t>
            </a:r>
            <a:r>
              <a:rPr kumimoji="1" lang="ja-JP" altLang="en-US" sz="3600">
                <a:solidFill>
                  <a:schemeClr val="tx1"/>
                </a:solidFill>
              </a:rPr>
              <a:t>のインテントとダイアログを</a:t>
            </a:r>
            <a:r>
              <a:rPr lang="ja-JP" altLang="en-US" sz="3600">
                <a:solidFill>
                  <a:schemeClr val="tx1"/>
                </a:solidFill>
              </a:rPr>
              <a:t>使う</a:t>
            </a:r>
            <a:endParaRPr lang="en-US" altLang="ja-JP" sz="36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4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4000">
                <a:solidFill>
                  <a:schemeClr val="tx1"/>
                </a:solidFill>
              </a:rPr>
              <a:t>ハンズオン</a:t>
            </a:r>
            <a:r>
              <a:rPr lang="en-US" altLang="ja-JP" sz="4000" dirty="0">
                <a:solidFill>
                  <a:schemeClr val="tx1"/>
                </a:solidFill>
              </a:rPr>
              <a:t>2 </a:t>
            </a:r>
            <a:r>
              <a:rPr lang="ja-JP" altLang="en-US" sz="4000">
                <a:solidFill>
                  <a:schemeClr val="tx1"/>
                </a:solidFill>
              </a:rPr>
              <a:t>･･･</a:t>
            </a:r>
            <a:r>
              <a:rPr lang="en-US" altLang="ja-JP" sz="4000" dirty="0">
                <a:solidFill>
                  <a:schemeClr val="tx1"/>
                </a:solidFill>
              </a:rPr>
              <a:t> </a:t>
            </a:r>
            <a:r>
              <a:rPr lang="ja-JP" altLang="en-US" sz="4000">
                <a:solidFill>
                  <a:schemeClr val="tx1"/>
                </a:solidFill>
              </a:rPr>
              <a:t>少し複雑なダイアログ</a:t>
            </a:r>
            <a:endParaRPr lang="en-US" altLang="ja-JP" sz="4000" dirty="0">
              <a:solidFill>
                <a:schemeClr val="tx1"/>
              </a:solidFill>
            </a:endParaRPr>
          </a:p>
          <a:p>
            <a:pPr marL="971550" lvl="1" indent="-571500"/>
            <a:r>
              <a:rPr lang="en-US" altLang="ja-JP" sz="3600" dirty="0">
                <a:solidFill>
                  <a:schemeClr val="tx1"/>
                </a:solidFill>
              </a:rPr>
              <a:t>Watson Assistant</a:t>
            </a:r>
            <a:r>
              <a:rPr lang="ja-JP" altLang="en-US" sz="3600">
                <a:solidFill>
                  <a:schemeClr val="tx1"/>
                </a:solidFill>
              </a:rPr>
              <a:t>のエンティティーとダイアログの子ノードを使う</a:t>
            </a:r>
            <a:endParaRPr lang="en-US" altLang="ja-JP" sz="36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4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4000">
                <a:solidFill>
                  <a:schemeClr val="tx1"/>
                </a:solidFill>
              </a:rPr>
              <a:t>ハンズオン</a:t>
            </a:r>
            <a:r>
              <a:rPr lang="en-US" altLang="ja-JP" sz="4000" dirty="0">
                <a:solidFill>
                  <a:schemeClr val="tx1"/>
                </a:solidFill>
              </a:rPr>
              <a:t>3 </a:t>
            </a:r>
            <a:r>
              <a:rPr lang="ja-JP" altLang="en-US" sz="4000">
                <a:solidFill>
                  <a:schemeClr val="tx1"/>
                </a:solidFill>
              </a:rPr>
              <a:t>･･･ チャットボット</a:t>
            </a:r>
            <a:endParaRPr lang="en-US" altLang="ja-JP" sz="4000" dirty="0">
              <a:solidFill>
                <a:schemeClr val="tx1"/>
              </a:solidFill>
            </a:endParaRPr>
          </a:p>
          <a:p>
            <a:pPr marL="971550" lvl="1" indent="-571500"/>
            <a:r>
              <a:rPr kumimoji="1" lang="en-US" altLang="ja-JP" sz="3600" dirty="0">
                <a:solidFill>
                  <a:schemeClr val="tx1"/>
                </a:solidFill>
              </a:rPr>
              <a:t>Node-RED</a:t>
            </a:r>
            <a:r>
              <a:rPr kumimoji="1" lang="ja-JP" altLang="en-US" sz="3600">
                <a:solidFill>
                  <a:schemeClr val="tx1"/>
                </a:solidFill>
              </a:rPr>
              <a:t>と</a:t>
            </a:r>
            <a:r>
              <a:rPr kumimoji="1" lang="en-US" altLang="ja-JP" sz="3600" dirty="0">
                <a:solidFill>
                  <a:schemeClr val="tx1"/>
                </a:solidFill>
              </a:rPr>
              <a:t>Watson</a:t>
            </a:r>
            <a:r>
              <a:rPr kumimoji="1" lang="ja-JP" altLang="en-US" sz="3600">
                <a:solidFill>
                  <a:schemeClr val="tx1"/>
                </a:solidFill>
              </a:rPr>
              <a:t> </a:t>
            </a:r>
            <a:r>
              <a:rPr kumimoji="1" lang="en-US" altLang="ja-JP" sz="3600" dirty="0">
                <a:solidFill>
                  <a:schemeClr val="tx1"/>
                </a:solidFill>
              </a:rPr>
              <a:t>Assistant</a:t>
            </a:r>
            <a:r>
              <a:rPr kumimoji="1" lang="ja-JP" altLang="en-US" sz="3600">
                <a:solidFill>
                  <a:schemeClr val="tx1"/>
                </a:solidFill>
              </a:rPr>
              <a:t>を組み合わせて</a:t>
            </a:r>
            <a:r>
              <a:rPr kumimoji="1" lang="en-US" altLang="ja-JP" sz="3600" dirty="0">
                <a:solidFill>
                  <a:schemeClr val="tx1"/>
                </a:solidFill>
              </a:rPr>
              <a:t>Web</a:t>
            </a:r>
            <a:r>
              <a:rPr kumimoji="1" lang="ja-JP" altLang="en-US" sz="3600">
                <a:solidFill>
                  <a:schemeClr val="tx1"/>
                </a:solidFill>
              </a:rPr>
              <a:t>アプリ</a:t>
            </a:r>
            <a:r>
              <a:rPr lang="ja-JP" altLang="en-US" sz="3600">
                <a:solidFill>
                  <a:schemeClr val="tx1"/>
                </a:solidFill>
              </a:rPr>
              <a:t>を作る</a:t>
            </a:r>
            <a:endParaRPr kumimoji="1" lang="en-US" altLang="ja-JP" sz="3600" dirty="0">
              <a:solidFill>
                <a:schemeClr val="tx1"/>
              </a:solidFill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今日の</a:t>
            </a:r>
            <a:r>
              <a:rPr lang="ja-JP" altLang="en-US"/>
              <a:t>コース内容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110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2C8880-F3F3-1948-8A7C-3707D33704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94753"/>
            <a:ext cx="14630400" cy="664083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707893" y="992653"/>
            <a:ext cx="986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「サービス資格情報」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を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クリックして画面を切り替えます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9307" y="54592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>
                <a:solidFill>
                  <a:schemeClr val="bg1"/>
                </a:solidFill>
              </a:rPr>
              <a:t>サービス資格情報の画面に切り替える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18" name="角丸四角形 10"/>
          <p:cNvSpPr/>
          <p:nvPr/>
        </p:nvSpPr>
        <p:spPr>
          <a:xfrm flipV="1">
            <a:off x="0" y="2595433"/>
            <a:ext cx="2020450" cy="7128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Line Callout 2 14"/>
          <p:cNvSpPr/>
          <p:nvPr/>
        </p:nvSpPr>
        <p:spPr>
          <a:xfrm>
            <a:off x="1466086" y="2087023"/>
            <a:ext cx="1769469" cy="465546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8879"/>
              <a:gd name="adj5" fmla="val 111654"/>
              <a:gd name="adj6" fmla="val -16476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/>
              <a:t>クリック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335454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CB40D-0A82-DB4D-8912-6192B659B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07" y="0"/>
            <a:ext cx="10844122" cy="736238"/>
          </a:xfrm>
        </p:spPr>
        <p:txBody>
          <a:bodyPr/>
          <a:lstStyle/>
          <a:p>
            <a:r>
              <a:rPr lang="en-US" dirty="0"/>
              <a:t>Assistant</a:t>
            </a:r>
            <a:r>
              <a:rPr lang="ja-JP" altLang="en-US"/>
              <a:t>の</a:t>
            </a:r>
            <a:r>
              <a:rPr lang="en-US" dirty="0"/>
              <a:t>username</a:t>
            </a:r>
            <a:r>
              <a:rPr lang="ja-JP" altLang="en-US"/>
              <a:t>と</a:t>
            </a:r>
            <a:r>
              <a:rPr lang="en-US" altLang="ja-JP" dirty="0"/>
              <a:t>password</a:t>
            </a:r>
            <a:r>
              <a:rPr lang="ja-JP" altLang="en-US"/>
              <a:t>を確認する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52D38A-73A6-6441-B56B-56EAD2E887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1771" y="1595404"/>
            <a:ext cx="12148457" cy="6634196"/>
          </a:xfrm>
          <a:prstGeom prst="rect">
            <a:avLst/>
          </a:prstGeom>
        </p:spPr>
      </p:pic>
      <p:sp>
        <p:nvSpPr>
          <p:cNvPr id="5" name="角丸四角形 10">
            <a:extLst>
              <a:ext uri="{FF2B5EF4-FFF2-40B4-BE49-F238E27FC236}">
                <a16:creationId xmlns:a16="http://schemas.microsoft.com/office/drawing/2014/main" id="{B31422B6-7442-4041-80CF-D892007E2F38}"/>
              </a:ext>
            </a:extLst>
          </p:cNvPr>
          <p:cNvSpPr/>
          <p:nvPr/>
        </p:nvSpPr>
        <p:spPr>
          <a:xfrm flipV="1">
            <a:off x="9913257" y="6006290"/>
            <a:ext cx="2020450" cy="7128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6" name="Line Callout 2 14">
            <a:extLst>
              <a:ext uri="{FF2B5EF4-FFF2-40B4-BE49-F238E27FC236}">
                <a16:creationId xmlns:a16="http://schemas.microsoft.com/office/drawing/2014/main" id="{9E06E436-1208-5141-B306-F2079096AB3C}"/>
              </a:ext>
            </a:extLst>
          </p:cNvPr>
          <p:cNvSpPr/>
          <p:nvPr/>
        </p:nvSpPr>
        <p:spPr>
          <a:xfrm>
            <a:off x="388400" y="4766450"/>
            <a:ext cx="5268542" cy="465546"/>
          </a:xfrm>
          <a:prstGeom prst="borderCallout2">
            <a:avLst>
              <a:gd name="adj1" fmla="val 56158"/>
              <a:gd name="adj2" fmla="val 99761"/>
              <a:gd name="adj3" fmla="val 56532"/>
              <a:gd name="adj4" fmla="val 182862"/>
              <a:gd name="adj5" fmla="val 264421"/>
              <a:gd name="adj6" fmla="val 189039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1. </a:t>
            </a:r>
            <a:r>
              <a:rPr lang="ja-JP" altLang="en-US" sz="2400"/>
              <a:t>「資格情報の表示」をクリック</a:t>
            </a:r>
            <a:endParaRPr lang="en-US" altLang="ja-JP" sz="2400" dirty="0"/>
          </a:p>
        </p:txBody>
      </p:sp>
      <p:sp>
        <p:nvSpPr>
          <p:cNvPr id="7" name="角丸四角形 10">
            <a:extLst>
              <a:ext uri="{FF2B5EF4-FFF2-40B4-BE49-F238E27FC236}">
                <a16:creationId xmlns:a16="http://schemas.microsoft.com/office/drawing/2014/main" id="{FFA924A4-54CE-B447-B5FD-99608F947A70}"/>
              </a:ext>
            </a:extLst>
          </p:cNvPr>
          <p:cNvSpPr/>
          <p:nvPr/>
        </p:nvSpPr>
        <p:spPr>
          <a:xfrm flipV="1">
            <a:off x="3911600" y="7300685"/>
            <a:ext cx="4942114" cy="5578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Line Callout 2 14">
            <a:extLst>
              <a:ext uri="{FF2B5EF4-FFF2-40B4-BE49-F238E27FC236}">
                <a16:creationId xmlns:a16="http://schemas.microsoft.com/office/drawing/2014/main" id="{F4F7B720-CB16-2949-B8A1-77E447DB56A6}"/>
              </a:ext>
            </a:extLst>
          </p:cNvPr>
          <p:cNvSpPr/>
          <p:nvPr/>
        </p:nvSpPr>
        <p:spPr>
          <a:xfrm>
            <a:off x="388400" y="5633457"/>
            <a:ext cx="6825199" cy="1211211"/>
          </a:xfrm>
          <a:prstGeom prst="borderCallout2">
            <a:avLst>
              <a:gd name="adj1" fmla="val 56158"/>
              <a:gd name="adj2" fmla="val 99761"/>
              <a:gd name="adj3" fmla="val 56532"/>
              <a:gd name="adj4" fmla="val 106827"/>
              <a:gd name="adj5" fmla="val 137621"/>
              <a:gd name="adj6" fmla="val 110452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defTabSz="1012900">
              <a:spcBef>
                <a:spcPct val="20000"/>
              </a:spcBef>
              <a:buSzPct val="100000"/>
              <a:buAutoNum type="arabicPeriod" startAt="2"/>
            </a:pPr>
            <a:r>
              <a:rPr lang="en-US" altLang="ja-JP" sz="2400" dirty="0"/>
              <a:t>username</a:t>
            </a:r>
            <a:r>
              <a:rPr lang="ja-JP" altLang="en-US" sz="2400"/>
              <a:t>と</a:t>
            </a:r>
            <a:r>
              <a:rPr lang="en-US" altLang="ja-JP" sz="2400" dirty="0"/>
              <a:t>password</a:t>
            </a:r>
            <a:r>
              <a:rPr lang="ja-JP" altLang="en-US" sz="2400"/>
              <a:t>をテキストエディタ等に</a:t>
            </a:r>
            <a:endParaRPr lang="en-US" altLang="ja-JP" sz="2400" dirty="0"/>
          </a:p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/>
              <a:t>コピペしておく（後ほど使います）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942441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2C8880-F3F3-1948-8A7C-3707D33704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94753"/>
            <a:ext cx="14630400" cy="664083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707893" y="992653"/>
            <a:ext cx="13114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Launch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tool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」をクリック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し、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Assistant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の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ワークスペースにアクセスします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9307" y="54592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Assistant</a:t>
            </a:r>
            <a:r>
              <a:rPr lang="ja-JP" altLang="en-US">
                <a:solidFill>
                  <a:schemeClr val="bg1"/>
                </a:solidFill>
              </a:rPr>
              <a:t>の</a:t>
            </a:r>
            <a:r>
              <a:rPr lang="ja-JP" altLang="en-US" dirty="0">
                <a:solidFill>
                  <a:schemeClr val="bg1"/>
                </a:solidFill>
              </a:rPr>
              <a:t>ワークスペースを開く</a:t>
            </a:r>
          </a:p>
        </p:txBody>
      </p:sp>
      <p:sp>
        <p:nvSpPr>
          <p:cNvPr id="18" name="角丸四角形 10"/>
          <p:cNvSpPr/>
          <p:nvPr/>
        </p:nvSpPr>
        <p:spPr>
          <a:xfrm flipV="1">
            <a:off x="9711413" y="4257321"/>
            <a:ext cx="2020450" cy="7128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Line Callout 2 14"/>
          <p:cNvSpPr/>
          <p:nvPr/>
        </p:nvSpPr>
        <p:spPr>
          <a:xfrm>
            <a:off x="4960702" y="3032456"/>
            <a:ext cx="4981584" cy="1036180"/>
          </a:xfrm>
          <a:prstGeom prst="borderCallout2">
            <a:avLst>
              <a:gd name="adj1" fmla="val 43371"/>
              <a:gd name="adj2" fmla="val 100245"/>
              <a:gd name="adj3" fmla="val 43745"/>
              <a:gd name="adj4" fmla="val 109413"/>
              <a:gd name="adj5" fmla="val 120058"/>
              <a:gd name="adj6" fmla="val 118423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2. </a:t>
            </a:r>
            <a:r>
              <a:rPr lang="ja-JP" altLang="en-US" sz="2400"/>
              <a:t>「</a:t>
            </a:r>
            <a:r>
              <a:rPr lang="en-US" altLang="ja-JP" sz="2400" dirty="0"/>
              <a:t>Launch tool</a:t>
            </a:r>
            <a:r>
              <a:rPr lang="ja-JP" altLang="en-US" sz="2400"/>
              <a:t>」をクリックして</a:t>
            </a:r>
            <a:endParaRPr lang="en-US" altLang="ja-JP" sz="2400" dirty="0"/>
          </a:p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/>
              <a:t>ワークスペースにアクセス</a:t>
            </a:r>
            <a:endParaRPr lang="en-US" altLang="ja-JP" sz="2400" dirty="0"/>
          </a:p>
        </p:txBody>
      </p:sp>
      <p:sp>
        <p:nvSpPr>
          <p:cNvPr id="10" name="角丸四角形 10">
            <a:extLst>
              <a:ext uri="{FF2B5EF4-FFF2-40B4-BE49-F238E27FC236}">
                <a16:creationId xmlns:a16="http://schemas.microsoft.com/office/drawing/2014/main" id="{0503A98D-C490-0B40-8687-F3A3F7688C2D}"/>
              </a:ext>
            </a:extLst>
          </p:cNvPr>
          <p:cNvSpPr/>
          <p:nvPr/>
        </p:nvSpPr>
        <p:spPr>
          <a:xfrm flipV="1">
            <a:off x="0" y="2087432"/>
            <a:ext cx="2020450" cy="7128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1" name="Line Callout 2 14">
            <a:extLst>
              <a:ext uri="{FF2B5EF4-FFF2-40B4-BE49-F238E27FC236}">
                <a16:creationId xmlns:a16="http://schemas.microsoft.com/office/drawing/2014/main" id="{FA31B2F8-3DA5-3A48-909C-A0023700A401}"/>
              </a:ext>
            </a:extLst>
          </p:cNvPr>
          <p:cNvSpPr/>
          <p:nvPr/>
        </p:nvSpPr>
        <p:spPr>
          <a:xfrm>
            <a:off x="2699800" y="1978323"/>
            <a:ext cx="6299057" cy="465546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6575"/>
              <a:gd name="adj5" fmla="val 89830"/>
              <a:gd name="adj6" fmla="val -10973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1. </a:t>
            </a:r>
            <a:r>
              <a:rPr lang="ja-JP" altLang="en-US" sz="2400"/>
              <a:t>「管理」をクリックして画面を切り替え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04704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6908B3-2E27-B84C-9214-4A80D12AF3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13" y="1515873"/>
            <a:ext cx="13556343" cy="6545172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Assistant</a:t>
            </a:r>
            <a:r>
              <a:rPr lang="ja-JP" altLang="en-US"/>
              <a:t>の</a:t>
            </a:r>
            <a:r>
              <a:rPr lang="ja-JP" altLang="en-US" dirty="0"/>
              <a:t>ワークスペースを開く</a:t>
            </a:r>
            <a:endParaRPr kumimoji="1" lang="ja-JP" altLang="en-US" dirty="0"/>
          </a:p>
        </p:txBody>
      </p:sp>
      <p:sp>
        <p:nvSpPr>
          <p:cNvPr id="6" name="角丸四角形 5"/>
          <p:cNvSpPr/>
          <p:nvPr/>
        </p:nvSpPr>
        <p:spPr>
          <a:xfrm>
            <a:off x="1373764" y="2039093"/>
            <a:ext cx="1630694" cy="6522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07893" y="992653"/>
            <a:ext cx="10147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Workspaces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をクリックしてワークスペースの画面へ移動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Line Callout 2 14"/>
          <p:cNvSpPr/>
          <p:nvPr/>
        </p:nvSpPr>
        <p:spPr>
          <a:xfrm>
            <a:off x="3525442" y="1573547"/>
            <a:ext cx="2149642" cy="465546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8879"/>
              <a:gd name="adj5" fmla="val 105419"/>
              <a:gd name="adj6" fmla="val -25254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/>
              <a:t>クリック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034080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8223CF-FB6E-B14E-A268-79BBC5BCA1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38526"/>
            <a:ext cx="10561983" cy="3968996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新規ワークスペース</a:t>
            </a:r>
            <a:r>
              <a:rPr kumimoji="1" lang="ja-JP" altLang="en-US" dirty="0"/>
              <a:t>の作成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1058477" y="1010950"/>
            <a:ext cx="130020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新規にワークスペースを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作成してみましょう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Create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」ボタンをクリックし、ワークスペースを作成します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1143000" lvl="1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ワークスペースは一連の会話のパッケージです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曲折矢印 8"/>
          <p:cNvSpPr/>
          <p:nvPr/>
        </p:nvSpPr>
        <p:spPr>
          <a:xfrm rot="10800000" flipH="1">
            <a:off x="3696256" y="5925574"/>
            <a:ext cx="1964312" cy="1215454"/>
          </a:xfrm>
          <a:prstGeom prst="bentArrow">
            <a:avLst>
              <a:gd name="adj1" fmla="val 16429"/>
              <a:gd name="adj2" fmla="val 24375"/>
              <a:gd name="adj3" fmla="val 25000"/>
              <a:gd name="adj4" fmla="val 437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角丸四角形 6"/>
          <p:cNvSpPr/>
          <p:nvPr/>
        </p:nvSpPr>
        <p:spPr>
          <a:xfrm>
            <a:off x="2913603" y="5399028"/>
            <a:ext cx="1215327" cy="4960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738B0-1B64-984F-9E81-DE8B923E79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568" y="3442939"/>
            <a:ext cx="8670240" cy="4643513"/>
          </a:xfrm>
          <a:prstGeom prst="rect">
            <a:avLst/>
          </a:prstGeom>
        </p:spPr>
      </p:pic>
      <p:sp>
        <p:nvSpPr>
          <p:cNvPr id="11" name="角丸四角形 6"/>
          <p:cNvSpPr/>
          <p:nvPr/>
        </p:nvSpPr>
        <p:spPr>
          <a:xfrm>
            <a:off x="6143131" y="4992630"/>
            <a:ext cx="6662880" cy="5496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2" name="Line Callout 2 14"/>
          <p:cNvSpPr/>
          <p:nvPr/>
        </p:nvSpPr>
        <p:spPr>
          <a:xfrm>
            <a:off x="9822947" y="3537372"/>
            <a:ext cx="4683435" cy="1196440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7159"/>
              <a:gd name="adj5" fmla="val 119934"/>
              <a:gd name="adj6" fmla="val -1799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1. </a:t>
            </a:r>
            <a:r>
              <a:rPr lang="ja-JP" altLang="en-US" sz="2400" dirty="0">
                <a:solidFill>
                  <a:srgbClr val="26343F"/>
                </a:solidFill>
              </a:rPr>
              <a:t>ワークスペースの名前を入力</a:t>
            </a:r>
            <a:endParaRPr lang="en-US" altLang="ja-JP" sz="2400" dirty="0">
              <a:solidFill>
                <a:srgbClr val="26343F"/>
              </a:solidFill>
            </a:endParaRPr>
          </a:p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 dirty="0">
                <a:solidFill>
                  <a:srgbClr val="26343F"/>
                </a:solidFill>
              </a:rPr>
              <a:t>（</a:t>
            </a:r>
            <a:r>
              <a:rPr lang="ja-JP" altLang="en-US" sz="2400">
                <a:solidFill>
                  <a:srgbClr val="26343F"/>
                </a:solidFill>
              </a:rPr>
              <a:t>例：大阪市</a:t>
            </a:r>
            <a:r>
              <a:rPr lang="en-US" altLang="ja-JP" sz="2400" dirty="0">
                <a:solidFill>
                  <a:srgbClr val="26343F"/>
                </a:solidFill>
              </a:rPr>
              <a:t>FAQ</a:t>
            </a:r>
            <a:r>
              <a:rPr lang="ja-JP" altLang="en-US" sz="2400">
                <a:solidFill>
                  <a:srgbClr val="26343F"/>
                </a:solidFill>
              </a:rPr>
              <a:t>）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3" name="角丸四角形 6"/>
          <p:cNvSpPr/>
          <p:nvPr/>
        </p:nvSpPr>
        <p:spPr>
          <a:xfrm>
            <a:off x="12537354" y="7364795"/>
            <a:ext cx="1198377" cy="4129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4" name="Line Callout 2 14"/>
          <p:cNvSpPr/>
          <p:nvPr/>
        </p:nvSpPr>
        <p:spPr>
          <a:xfrm>
            <a:off x="8736947" y="6505876"/>
            <a:ext cx="3403336" cy="849706"/>
          </a:xfrm>
          <a:prstGeom prst="borderCallout2">
            <a:avLst>
              <a:gd name="adj1" fmla="val 49081"/>
              <a:gd name="adj2" fmla="val 99977"/>
              <a:gd name="adj3" fmla="val 48958"/>
              <a:gd name="adj4" fmla="val 110211"/>
              <a:gd name="adj5" fmla="val 103579"/>
              <a:gd name="adj6" fmla="val 11491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2. </a:t>
            </a:r>
            <a:r>
              <a:rPr lang="ja-JP" altLang="en-US" sz="2400" dirty="0">
                <a:solidFill>
                  <a:srgbClr val="26343F"/>
                </a:solidFill>
              </a:rPr>
              <a:t>名前を入力したら</a:t>
            </a:r>
            <a:br>
              <a:rPr lang="en-US" altLang="ja-JP" sz="2400" dirty="0">
                <a:solidFill>
                  <a:srgbClr val="26343F"/>
                </a:solidFill>
              </a:rPr>
            </a:br>
            <a:r>
              <a:rPr lang="ja-JP" altLang="en-US" sz="2400" dirty="0">
                <a:solidFill>
                  <a:srgbClr val="26343F"/>
                </a:solidFill>
              </a:rPr>
              <a:t>「</a:t>
            </a:r>
            <a:r>
              <a:rPr lang="en-US" altLang="ja-JP" sz="2400" dirty="0">
                <a:solidFill>
                  <a:srgbClr val="26343F"/>
                </a:solidFill>
              </a:rPr>
              <a:t>Create</a:t>
            </a:r>
            <a:r>
              <a:rPr lang="ja-JP" altLang="en-US" sz="2400" dirty="0">
                <a:solidFill>
                  <a:srgbClr val="26343F"/>
                </a:solidFill>
              </a:rPr>
              <a:t>」をクリック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56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作成するシナリオ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0177670" y="7964557"/>
            <a:ext cx="18473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4" name="Rectangle 3"/>
          <p:cNvSpPr/>
          <p:nvPr/>
        </p:nvSpPr>
        <p:spPr bwMode="auto">
          <a:xfrm>
            <a:off x="1648921" y="1830723"/>
            <a:ext cx="5494541" cy="57483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5" name="Rectangle 4"/>
          <p:cNvSpPr/>
          <p:nvPr/>
        </p:nvSpPr>
        <p:spPr bwMode="auto">
          <a:xfrm>
            <a:off x="1648921" y="1837782"/>
            <a:ext cx="5494541" cy="520473"/>
          </a:xfrm>
          <a:prstGeom prst="rect">
            <a:avLst/>
          </a:prstGeom>
          <a:solidFill>
            <a:srgbClr val="66FF66"/>
          </a:solidFill>
          <a:ln w="127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92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チャットボット</a:t>
            </a:r>
          </a:p>
        </p:txBody>
      </p:sp>
      <p:sp>
        <p:nvSpPr>
          <p:cNvPr id="26" name="Speech Bubble: Rectangle with Corners Rounded 8"/>
          <p:cNvSpPr/>
          <p:nvPr/>
        </p:nvSpPr>
        <p:spPr bwMode="auto">
          <a:xfrm>
            <a:off x="2175484" y="2636057"/>
            <a:ext cx="2529579" cy="733379"/>
          </a:xfrm>
          <a:prstGeom prst="wedgeRoundRectCallout">
            <a:avLst>
              <a:gd name="adj1" fmla="val -65972"/>
              <a:gd name="adj2" fmla="val 11825"/>
              <a:gd name="adj3" fmla="val 16667"/>
            </a:avLst>
          </a:prstGeom>
          <a:solidFill>
            <a:srgbClr val="FFFFFF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lvl="0" algn="ctr" defTabSz="1097280">
              <a:defRPr/>
            </a:pPr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質問を</a:t>
            </a:r>
            <a:br>
              <a:rPr kumimoji="1" lang="en-US" altLang="ja-JP" sz="2000" kern="0" dirty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</a:br>
            <a:r>
              <a:rPr kumimoji="1" lang="ja-JP" altLang="en-US" sz="2000" kern="0" dirty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入力してください</a:t>
            </a:r>
            <a:endParaRPr kumimoji="1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5A8E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7" name="Speech Bubble: Rectangle with Corners Rounded 10"/>
          <p:cNvSpPr/>
          <p:nvPr/>
        </p:nvSpPr>
        <p:spPr bwMode="auto">
          <a:xfrm>
            <a:off x="4042454" y="3536588"/>
            <a:ext cx="2597981" cy="737338"/>
          </a:xfrm>
          <a:prstGeom prst="wedgeRoundRectCallout">
            <a:avLst>
              <a:gd name="adj1" fmla="val 67742"/>
              <a:gd name="adj2" fmla="val 8844"/>
              <a:gd name="adj3" fmla="val 16667"/>
            </a:avLst>
          </a:prstGeom>
          <a:solidFill>
            <a:srgbClr val="66FF66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algn="ctr" defTabSz="1097280"/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大阪マラソンに</a:t>
            </a:r>
            <a:endParaRPr kumimoji="1" lang="en-US" altLang="ja-JP" sz="2000" kern="0" dirty="0">
              <a:solidFill>
                <a:srgbClr val="005A8E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 defTabSz="1097280"/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参加したい</a:t>
            </a:r>
            <a:endParaRPr kumimoji="1" lang="ja-JP" altLang="en-US" sz="2000" kern="0" dirty="0">
              <a:solidFill>
                <a:srgbClr val="005A8E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8" name="Speech Bubble: Rectangle with Corners Rounded 8"/>
          <p:cNvSpPr/>
          <p:nvPr/>
        </p:nvSpPr>
        <p:spPr bwMode="auto">
          <a:xfrm>
            <a:off x="2175483" y="4447800"/>
            <a:ext cx="4268859" cy="1105829"/>
          </a:xfrm>
          <a:prstGeom prst="wedgeRoundRectCallout">
            <a:avLst>
              <a:gd name="adj1" fmla="val -63259"/>
              <a:gd name="adj2" fmla="val 8935"/>
              <a:gd name="adj3" fmla="val 16667"/>
            </a:avLst>
          </a:prstGeom>
          <a:solidFill>
            <a:srgbClr val="FFFFFF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0" cap="none" spc="0" normalizeH="0" baseline="0" noProof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担当部局は経済戦略局です。</a:t>
            </a:r>
            <a:endParaRPr kumimoji="1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5A8E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  <a:p>
            <a:pPr marL="0" marR="0" lvl="0" indent="0" algn="ctr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お問い合わせは電話番号ですか？ </a:t>
            </a:r>
            <a:r>
              <a:rPr kumimoji="1" lang="en-US" altLang="ja-JP" sz="2000" kern="0" dirty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ですか？</a:t>
            </a:r>
            <a:endParaRPr kumimoji="1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5A8E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294189" y="1345573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(</a:t>
            </a:r>
            <a:r>
              <a:rPr kumimoji="1" lang="ja-JP" altLang="en-US" sz="1800" dirty="0"/>
              <a:t>会話イメージ）</a:t>
            </a:r>
            <a:endParaRPr kumimoji="1" lang="en-US" altLang="ja-JP" sz="1800" dirty="0"/>
          </a:p>
        </p:txBody>
      </p:sp>
      <p:sp>
        <p:nvSpPr>
          <p:cNvPr id="30" name="Speech Bubble: Rectangle with Corners Rounded 10"/>
          <p:cNvSpPr/>
          <p:nvPr/>
        </p:nvSpPr>
        <p:spPr bwMode="auto">
          <a:xfrm>
            <a:off x="4042454" y="5730630"/>
            <a:ext cx="2597981" cy="585455"/>
          </a:xfrm>
          <a:prstGeom prst="wedgeRoundRectCallout">
            <a:avLst>
              <a:gd name="adj1" fmla="val 67742"/>
              <a:gd name="adj2" fmla="val 8844"/>
              <a:gd name="adj3" fmla="val 16667"/>
            </a:avLst>
          </a:prstGeom>
          <a:solidFill>
            <a:srgbClr val="66FF66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algn="ctr" defTabSz="1097280"/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ウェブ</a:t>
            </a:r>
            <a:endParaRPr kumimoji="1" lang="ja-JP" altLang="en-US" sz="2000" kern="0" dirty="0">
              <a:solidFill>
                <a:srgbClr val="005A8E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1" name="Speech Bubble: Rectangle with Corners Rounded 8"/>
          <p:cNvSpPr/>
          <p:nvPr/>
        </p:nvSpPr>
        <p:spPr bwMode="auto">
          <a:xfrm>
            <a:off x="2199754" y="6537391"/>
            <a:ext cx="3883536" cy="733379"/>
          </a:xfrm>
          <a:prstGeom prst="wedgeRoundRectCallout">
            <a:avLst>
              <a:gd name="adj1" fmla="val -65972"/>
              <a:gd name="adj2" fmla="val 5980"/>
              <a:gd name="adj3" fmla="val 16667"/>
            </a:avLst>
          </a:prstGeom>
          <a:solidFill>
            <a:srgbClr val="FFFFFF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lvl="0" algn="ctr" defTabSz="1097280">
              <a:defRPr/>
            </a:pPr>
            <a:r>
              <a:rPr kumimoji="1" lang="en-US" altLang="ja-JP" sz="2000" kern="0" noProof="0" dirty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kumimoji="1" lang="ja-JP" altLang="en-US" sz="2000" kern="0" noProof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は</a:t>
            </a:r>
            <a:r>
              <a:rPr kumimoji="1" lang="en-US" altLang="ja-JP" sz="2000" kern="0" noProof="0" dirty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  <a:hlinkClick r:id="rId2"/>
              </a:rPr>
              <a:t>https://hogehoge</a:t>
            </a:r>
            <a:r>
              <a:rPr kumimoji="1" lang="ja-JP" altLang="en-US" sz="2000" kern="0" noProof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です</a:t>
            </a:r>
            <a:endParaRPr kumimoji="1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5A8E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670025" y="2800951"/>
            <a:ext cx="678656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インテント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1143000" lvl="1" indent="-411480">
              <a:buFont typeface="Wingdings" charset="2"/>
              <a:buChar char="n"/>
            </a:pPr>
            <a:r>
              <a:rPr lang="ja-JP" altLang="en-US" sz="24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大阪マラソンに参加したい</a:t>
            </a:r>
            <a:r>
              <a:rPr lang="ja-JP" altLang="en-US" sz="24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、という</a:t>
            </a:r>
            <a:br>
              <a:rPr lang="en-US" altLang="ja-JP" sz="24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</a:br>
            <a:r>
              <a:rPr lang="ja-JP" altLang="en-US" sz="24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意図を理解し、担当部局を判断できる</a:t>
            </a:r>
            <a:r>
              <a:rPr lang="ja-JP" altLang="en-US" sz="24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ようにする</a:t>
            </a:r>
            <a:endParaRPr lang="en-US" altLang="ja-JP" sz="24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エンティティ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1143000" lvl="1" indent="-411480">
              <a:buFont typeface="Wingdings" charset="2"/>
              <a:buChar char="n"/>
            </a:pPr>
            <a:r>
              <a:rPr lang="ja-JP" altLang="en-US" sz="24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問い合わせを理解できる</a:t>
            </a:r>
            <a:r>
              <a:rPr lang="ja-JP" altLang="en-US" sz="24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ようにする</a:t>
            </a:r>
            <a:endParaRPr lang="en-US" altLang="ja-JP" sz="24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ダイアログ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1143000" lvl="1" indent="-411480">
              <a:buFont typeface="Wingdings" charset="2"/>
              <a:buChar char="n"/>
            </a:pPr>
            <a:r>
              <a:rPr lang="ja-JP" altLang="en-US" sz="24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左図のよう</a:t>
            </a:r>
            <a:r>
              <a:rPr lang="ja-JP" altLang="en-US" sz="24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な会話の流れを</a:t>
            </a:r>
            <a:r>
              <a:rPr lang="ja-JP" altLang="en-US" sz="24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作成する</a:t>
            </a:r>
            <a:endParaRPr lang="en-US" altLang="ja-JP" sz="24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5335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インテントの作成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058477" y="822267"/>
            <a:ext cx="130020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新規にワークスペースが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作成されたら、まずはインテントを作成します。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今回は、予め用意した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CSV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ファイルを「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Import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intents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」で読み込みます。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74616-ABD1-8C4A-8A50-3190E52AD6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1683657"/>
            <a:ext cx="13174222" cy="6545942"/>
          </a:xfrm>
          <a:prstGeom prst="rect">
            <a:avLst/>
          </a:prstGeom>
        </p:spPr>
      </p:pic>
      <p:sp>
        <p:nvSpPr>
          <p:cNvPr id="9" name="角丸四角形 6">
            <a:extLst>
              <a:ext uri="{FF2B5EF4-FFF2-40B4-BE49-F238E27FC236}">
                <a16:creationId xmlns:a16="http://schemas.microsoft.com/office/drawing/2014/main" id="{928FC66F-5FDD-A141-A8D1-5B9C2BB63E7F}"/>
              </a:ext>
            </a:extLst>
          </p:cNvPr>
          <p:cNvSpPr/>
          <p:nvPr/>
        </p:nvSpPr>
        <p:spPr>
          <a:xfrm>
            <a:off x="4963888" y="7707085"/>
            <a:ext cx="2017485" cy="4934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0" name="Line Callout 2 14">
            <a:extLst>
              <a:ext uri="{FF2B5EF4-FFF2-40B4-BE49-F238E27FC236}">
                <a16:creationId xmlns:a16="http://schemas.microsoft.com/office/drawing/2014/main" id="{96A3259E-D79A-6343-A015-ADD42131CE32}"/>
              </a:ext>
            </a:extLst>
          </p:cNvPr>
          <p:cNvSpPr/>
          <p:nvPr/>
        </p:nvSpPr>
        <p:spPr>
          <a:xfrm>
            <a:off x="7757200" y="7158258"/>
            <a:ext cx="4311595" cy="661874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7159"/>
              <a:gd name="adj5" fmla="val 119934"/>
              <a:gd name="adj6" fmla="val -1799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Import intents</a:t>
            </a:r>
            <a:r>
              <a:rPr lang="ja-JP" altLang="en-US" sz="2400">
                <a:solidFill>
                  <a:srgbClr val="26343F"/>
                </a:solidFill>
              </a:rPr>
              <a:t>をクリック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834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5D8E4E-C59B-754B-B429-0CD7EA05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</a:t>
            </a:r>
            <a:r>
              <a:rPr lang="ja-JP" altLang="en-US"/>
              <a:t>ファイルの選択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C672D-E580-E24D-9EAF-923219EAE9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62545"/>
            <a:ext cx="14630400" cy="589788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641F08-8B33-874A-91A2-60CF57AE4AAF}"/>
              </a:ext>
            </a:extLst>
          </p:cNvPr>
          <p:cNvSpPr/>
          <p:nvPr/>
        </p:nvSpPr>
        <p:spPr>
          <a:xfrm>
            <a:off x="637563" y="908438"/>
            <a:ext cx="133832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先にダウンロードしておいたファイルから「</a:t>
            </a:r>
            <a:r>
              <a:rPr lang="en-US" altLang="ja-JP" sz="2800" dirty="0" err="1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OsakaCityFAQ_byDepartment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_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除く市政相談室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_V0.4.csv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」を選択します。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9858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3DFAF1-719A-7A40-88A3-61D7BDA52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</a:t>
            </a:r>
            <a:r>
              <a:rPr lang="ja-JP" altLang="en-US"/>
              <a:t>ファイルの読み込み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09AE3-06EF-6043-AE83-77C04B40DB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10203"/>
            <a:ext cx="14630400" cy="588645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AE32696-7B7E-FF41-B373-F2F7E2DFA5F4}"/>
              </a:ext>
            </a:extLst>
          </p:cNvPr>
          <p:cNvSpPr/>
          <p:nvPr/>
        </p:nvSpPr>
        <p:spPr>
          <a:xfrm>
            <a:off x="637563" y="908438"/>
            <a:ext cx="133832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Import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」をクリックして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CSV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ファイルを読み込みます。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角丸四角形 6">
            <a:extLst>
              <a:ext uri="{FF2B5EF4-FFF2-40B4-BE49-F238E27FC236}">
                <a16:creationId xmlns:a16="http://schemas.microsoft.com/office/drawing/2014/main" id="{75C908D8-4DE7-FD4A-9073-EEAFADD8CF2B}"/>
              </a:ext>
            </a:extLst>
          </p:cNvPr>
          <p:cNvSpPr/>
          <p:nvPr/>
        </p:nvSpPr>
        <p:spPr>
          <a:xfrm>
            <a:off x="8969829" y="6417439"/>
            <a:ext cx="1712685" cy="5496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7" name="Line Callout 2 14">
            <a:extLst>
              <a:ext uri="{FF2B5EF4-FFF2-40B4-BE49-F238E27FC236}">
                <a16:creationId xmlns:a16="http://schemas.microsoft.com/office/drawing/2014/main" id="{3CCE63BC-7A00-154A-B0E2-1A6BE909DB99}"/>
              </a:ext>
            </a:extLst>
          </p:cNvPr>
          <p:cNvSpPr/>
          <p:nvPr/>
        </p:nvSpPr>
        <p:spPr>
          <a:xfrm>
            <a:off x="10955062" y="5714514"/>
            <a:ext cx="2949624" cy="599199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7159"/>
              <a:gd name="adj5" fmla="val 119934"/>
              <a:gd name="adj6" fmla="val -1799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Import</a:t>
            </a:r>
            <a:r>
              <a:rPr lang="ja-JP" altLang="en-US" sz="2400">
                <a:solidFill>
                  <a:srgbClr val="26343F"/>
                </a:solidFill>
              </a:rPr>
              <a:t>をクリック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371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7494BB-3DDA-3543-85DE-261A2B720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読み込み成功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CF08E-56D3-1C4D-9EED-686D444DA7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686" y="2046514"/>
            <a:ext cx="13933714" cy="618308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CAE8BBC-B1EA-F543-835C-E967EA1E810E}"/>
              </a:ext>
            </a:extLst>
          </p:cNvPr>
          <p:cNvSpPr/>
          <p:nvPr/>
        </p:nvSpPr>
        <p:spPr>
          <a:xfrm>
            <a:off x="637563" y="937466"/>
            <a:ext cx="133832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Import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」が成功したら「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Done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」をクリックしてワークスペースに戻ります。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25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個のインテント（それぞれ大阪市の部局名）ができあがっているはずです。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8294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ja-JP" altLang="en-US" dirty="0"/>
              <a:t>今日つくるもの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2C3823-13DF-2744-B522-51A6A29A71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657" y="2086083"/>
            <a:ext cx="5825142" cy="591539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E9217DD8-6FF0-D74B-9D32-BCBD315201D1}"/>
              </a:ext>
            </a:extLst>
          </p:cNvPr>
          <p:cNvSpPr/>
          <p:nvPr/>
        </p:nvSpPr>
        <p:spPr>
          <a:xfrm>
            <a:off x="6824987" y="2931775"/>
            <a:ext cx="1099812" cy="2803289"/>
          </a:xfrm>
          <a:prstGeom prst="rightArrow">
            <a:avLst>
              <a:gd name="adj1" fmla="val 50000"/>
              <a:gd name="adj2" fmla="val 645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ACD85-F2E8-FA4D-9B9C-0E54CFA97BBE}"/>
              </a:ext>
            </a:extLst>
          </p:cNvPr>
          <p:cNvSpPr txBox="1"/>
          <p:nvPr/>
        </p:nvSpPr>
        <p:spPr>
          <a:xfrm>
            <a:off x="295932" y="911671"/>
            <a:ext cx="13195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ja-JP" altLang="en-US" sz="2400" b="1" dirty="0">
                <a:latin typeface="Meiryo" charset="-128"/>
                <a:ea typeface="Meiryo" charset="-128"/>
                <a:cs typeface="Meiryo" charset="-128"/>
              </a:rPr>
              <a:t>大阪市への質問を入力すると、担当の部局を答えてくれるチャットボットです</a:t>
            </a:r>
            <a:endParaRPr lang="en-US" altLang="ja-JP" sz="2400" b="1" dirty="0">
              <a:latin typeface="Meiryo" charset="-128"/>
              <a:ea typeface="Meiryo" charset="-128"/>
              <a:cs typeface="Meiryo" charset="-128"/>
            </a:endParaRPr>
          </a:p>
          <a:p>
            <a:pPr marL="177800" indent="-177800">
              <a:buFont typeface="Arial" charset="0"/>
              <a:buChar char="•"/>
            </a:pPr>
            <a:r>
              <a:rPr lang="ja-JP" altLang="en-US" sz="2400" b="1" dirty="0">
                <a:latin typeface="Meiryo" charset="-128"/>
                <a:ea typeface="Meiryo" charset="-128"/>
                <a:cs typeface="Meiryo" charset="-128"/>
              </a:rPr>
              <a:t>あらかじめ大阪市の</a:t>
            </a:r>
            <a:r>
              <a:rPr lang="en-US" altLang="ja-JP" sz="2400" b="1" dirty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400" b="1" dirty="0">
                <a:latin typeface="Meiryo" charset="-128"/>
                <a:ea typeface="Meiryo" charset="-128"/>
                <a:cs typeface="Meiryo" charset="-128"/>
              </a:rPr>
              <a:t>を学習し、</a:t>
            </a:r>
            <a:r>
              <a:rPr lang="en-US" altLang="ja-JP" sz="2400" b="1" dirty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400" b="1" dirty="0">
                <a:latin typeface="Meiryo" charset="-128"/>
                <a:ea typeface="Meiryo" charset="-128"/>
                <a:cs typeface="Meiryo" charset="-128"/>
              </a:rPr>
              <a:t>にはない質問でも担当の部局を推測して回答します</a:t>
            </a:r>
            <a:endParaRPr lang="en-US" altLang="ja-JP" sz="2400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8EA7F0-81BE-874A-AE92-58F18103DFDA}"/>
              </a:ext>
            </a:extLst>
          </p:cNvPr>
          <p:cNvSpPr/>
          <p:nvPr/>
        </p:nvSpPr>
        <p:spPr>
          <a:xfrm>
            <a:off x="928915" y="1829390"/>
            <a:ext cx="5338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Meiryo" charset="-128"/>
                <a:ea typeface="Meiryo" charset="-128"/>
                <a:cs typeface="Meiryo" charset="-128"/>
              </a:rPr>
              <a:t>http://</a:t>
            </a:r>
            <a:r>
              <a:rPr lang="en-US" sz="1600" dirty="0" err="1">
                <a:latin typeface="Meiryo" charset="-128"/>
                <a:ea typeface="Meiryo" charset="-128"/>
                <a:cs typeface="Meiryo" charset="-128"/>
              </a:rPr>
              <a:t>www.osaka</a:t>
            </a:r>
            <a:r>
              <a:rPr lang="en-US" sz="1600" dirty="0">
                <a:latin typeface="Meiryo" charset="-128"/>
                <a:ea typeface="Meiryo" charset="-128"/>
                <a:cs typeface="Meiryo" charset="-128"/>
              </a:rPr>
              <a:t>-city-</a:t>
            </a:r>
            <a:r>
              <a:rPr lang="en-US" sz="1600" dirty="0" err="1">
                <a:latin typeface="Meiryo" charset="-128"/>
                <a:ea typeface="Meiryo" charset="-128"/>
                <a:cs typeface="Meiryo" charset="-128"/>
              </a:rPr>
              <a:t>callcenter.jp</a:t>
            </a:r>
            <a:r>
              <a:rPr lang="en-US" sz="1600" dirty="0">
                <a:latin typeface="Meiryo" charset="-128"/>
                <a:ea typeface="Meiryo" charset="-128"/>
                <a:cs typeface="Meiryo" charset="-128"/>
              </a:rPr>
              <a:t>/</a:t>
            </a:r>
            <a:r>
              <a:rPr lang="en-US" sz="1600" dirty="0" err="1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en-US" sz="1600" dirty="0">
                <a:latin typeface="Meiryo" charset="-128"/>
                <a:ea typeface="Meiryo" charset="-128"/>
                <a:cs typeface="Meiryo" charset="-128"/>
              </a:rPr>
              <a:t>/</a:t>
            </a:r>
            <a:r>
              <a:rPr lang="en-US" sz="1600" dirty="0" err="1">
                <a:latin typeface="Meiryo" charset="-128"/>
                <a:ea typeface="Meiryo" charset="-128"/>
                <a:cs typeface="Meiryo" charset="-128"/>
              </a:rPr>
              <a:t>index.aspx</a:t>
            </a:r>
            <a:endParaRPr lang="en-US" sz="1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0DDD185-5481-054E-9838-84471F1F2AF2}"/>
              </a:ext>
            </a:extLst>
          </p:cNvPr>
          <p:cNvSpPr/>
          <p:nvPr/>
        </p:nvSpPr>
        <p:spPr bwMode="auto">
          <a:xfrm>
            <a:off x="8252924" y="2062249"/>
            <a:ext cx="5494541" cy="57483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5A1D4148-E6C4-A840-93F2-5FB5D047D34C}"/>
              </a:ext>
            </a:extLst>
          </p:cNvPr>
          <p:cNvSpPr/>
          <p:nvPr/>
        </p:nvSpPr>
        <p:spPr bwMode="auto">
          <a:xfrm>
            <a:off x="8252924" y="2069308"/>
            <a:ext cx="5494541" cy="520473"/>
          </a:xfrm>
          <a:prstGeom prst="rect">
            <a:avLst/>
          </a:prstGeom>
          <a:solidFill>
            <a:srgbClr val="66FF66"/>
          </a:solidFill>
          <a:ln w="127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92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チャットボット</a:t>
            </a:r>
          </a:p>
        </p:txBody>
      </p:sp>
      <p:sp>
        <p:nvSpPr>
          <p:cNvPr id="11" name="Speech Bubble: Rectangle with Corners Rounded 8">
            <a:extLst>
              <a:ext uri="{FF2B5EF4-FFF2-40B4-BE49-F238E27FC236}">
                <a16:creationId xmlns:a16="http://schemas.microsoft.com/office/drawing/2014/main" id="{1309B814-5700-334E-AA33-3163707E7AD3}"/>
              </a:ext>
            </a:extLst>
          </p:cNvPr>
          <p:cNvSpPr/>
          <p:nvPr/>
        </p:nvSpPr>
        <p:spPr bwMode="auto">
          <a:xfrm>
            <a:off x="8779487" y="2867583"/>
            <a:ext cx="2529579" cy="733379"/>
          </a:xfrm>
          <a:prstGeom prst="wedgeRoundRectCallout">
            <a:avLst>
              <a:gd name="adj1" fmla="val -65972"/>
              <a:gd name="adj2" fmla="val 11825"/>
              <a:gd name="adj3" fmla="val 16667"/>
            </a:avLst>
          </a:prstGeom>
          <a:solidFill>
            <a:srgbClr val="FFFFFF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lvl="0" algn="ctr" defTabSz="1097280">
              <a:defRPr/>
            </a:pPr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質問を</a:t>
            </a:r>
            <a:br>
              <a:rPr kumimoji="1" lang="en-US" altLang="ja-JP" sz="2000" kern="0" dirty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</a:br>
            <a:r>
              <a:rPr kumimoji="1" lang="ja-JP" altLang="en-US" sz="2000" kern="0" dirty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入力してください</a:t>
            </a:r>
            <a:endParaRPr kumimoji="1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5A8E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2" name="Speech Bubble: Rectangle with Corners Rounded 10">
            <a:extLst>
              <a:ext uri="{FF2B5EF4-FFF2-40B4-BE49-F238E27FC236}">
                <a16:creationId xmlns:a16="http://schemas.microsoft.com/office/drawing/2014/main" id="{8324BCC0-6F38-004C-BF33-A75EF7C094B5}"/>
              </a:ext>
            </a:extLst>
          </p:cNvPr>
          <p:cNvSpPr/>
          <p:nvPr/>
        </p:nvSpPr>
        <p:spPr bwMode="auto">
          <a:xfrm>
            <a:off x="10646457" y="3768114"/>
            <a:ext cx="2597981" cy="737338"/>
          </a:xfrm>
          <a:prstGeom prst="wedgeRoundRectCallout">
            <a:avLst>
              <a:gd name="adj1" fmla="val 67742"/>
              <a:gd name="adj2" fmla="val 8844"/>
              <a:gd name="adj3" fmla="val 16667"/>
            </a:avLst>
          </a:prstGeom>
          <a:solidFill>
            <a:srgbClr val="66FF66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algn="ctr" defTabSz="1097280"/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大阪マラソンに</a:t>
            </a:r>
            <a:endParaRPr kumimoji="1" lang="en-US" altLang="ja-JP" sz="2000" kern="0" dirty="0">
              <a:solidFill>
                <a:srgbClr val="005A8E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 defTabSz="1097280"/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参加したい</a:t>
            </a:r>
            <a:endParaRPr kumimoji="1" lang="ja-JP" altLang="en-US" sz="2000" kern="0" dirty="0">
              <a:solidFill>
                <a:srgbClr val="005A8E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3" name="Speech Bubble: Rectangle with Corners Rounded 8">
            <a:extLst>
              <a:ext uri="{FF2B5EF4-FFF2-40B4-BE49-F238E27FC236}">
                <a16:creationId xmlns:a16="http://schemas.microsoft.com/office/drawing/2014/main" id="{F1720578-B642-FB41-BDFF-3FEE8BD9D5D2}"/>
              </a:ext>
            </a:extLst>
          </p:cNvPr>
          <p:cNvSpPr/>
          <p:nvPr/>
        </p:nvSpPr>
        <p:spPr bwMode="auto">
          <a:xfrm>
            <a:off x="8779486" y="4679326"/>
            <a:ext cx="4268859" cy="1105829"/>
          </a:xfrm>
          <a:prstGeom prst="wedgeRoundRectCallout">
            <a:avLst>
              <a:gd name="adj1" fmla="val -63259"/>
              <a:gd name="adj2" fmla="val 8935"/>
              <a:gd name="adj3" fmla="val 16667"/>
            </a:avLst>
          </a:prstGeom>
          <a:solidFill>
            <a:srgbClr val="FFFFFF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0" cap="none" spc="0" normalizeH="0" baseline="0" noProof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担当部局は経済戦略局です。</a:t>
            </a:r>
            <a:endParaRPr kumimoji="1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5A8E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  <a:p>
            <a:pPr marL="0" marR="0" lvl="0" indent="0" algn="ctr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お問い合わせは電話番号ですか？ </a:t>
            </a:r>
            <a:r>
              <a:rPr kumimoji="1" lang="en-US" altLang="ja-JP" sz="2000" kern="0" dirty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ですか？</a:t>
            </a:r>
            <a:endParaRPr kumimoji="1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5A8E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4" name="Speech Bubble: Rectangle with Corners Rounded 10">
            <a:extLst>
              <a:ext uri="{FF2B5EF4-FFF2-40B4-BE49-F238E27FC236}">
                <a16:creationId xmlns:a16="http://schemas.microsoft.com/office/drawing/2014/main" id="{5E8C7F8E-C0E1-2F48-8C16-7F7AC5825FE6}"/>
              </a:ext>
            </a:extLst>
          </p:cNvPr>
          <p:cNvSpPr/>
          <p:nvPr/>
        </p:nvSpPr>
        <p:spPr bwMode="auto">
          <a:xfrm>
            <a:off x="10646457" y="5962156"/>
            <a:ext cx="2597981" cy="585455"/>
          </a:xfrm>
          <a:prstGeom prst="wedgeRoundRectCallout">
            <a:avLst>
              <a:gd name="adj1" fmla="val 67742"/>
              <a:gd name="adj2" fmla="val 8844"/>
              <a:gd name="adj3" fmla="val 16667"/>
            </a:avLst>
          </a:prstGeom>
          <a:solidFill>
            <a:srgbClr val="66FF66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algn="ctr" defTabSz="1097280"/>
            <a:r>
              <a:rPr kumimoji="1" lang="ja-JP" altLang="en-US" sz="2000" kern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ウェブ</a:t>
            </a:r>
            <a:endParaRPr kumimoji="1" lang="ja-JP" altLang="en-US" sz="2000" kern="0" dirty="0">
              <a:solidFill>
                <a:srgbClr val="005A8E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5" name="Speech Bubble: Rectangle with Corners Rounded 8">
            <a:extLst>
              <a:ext uri="{FF2B5EF4-FFF2-40B4-BE49-F238E27FC236}">
                <a16:creationId xmlns:a16="http://schemas.microsoft.com/office/drawing/2014/main" id="{87418086-8DA9-FC45-BC68-7E6F3A779E4C}"/>
              </a:ext>
            </a:extLst>
          </p:cNvPr>
          <p:cNvSpPr/>
          <p:nvPr/>
        </p:nvSpPr>
        <p:spPr bwMode="auto">
          <a:xfrm>
            <a:off x="8803757" y="6768917"/>
            <a:ext cx="3883536" cy="733379"/>
          </a:xfrm>
          <a:prstGeom prst="wedgeRoundRectCallout">
            <a:avLst>
              <a:gd name="adj1" fmla="val -65972"/>
              <a:gd name="adj2" fmla="val 5980"/>
              <a:gd name="adj3" fmla="val 16667"/>
            </a:avLst>
          </a:prstGeom>
          <a:solidFill>
            <a:srgbClr val="FFFFFF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lvl="0" algn="ctr" defTabSz="1097280">
              <a:defRPr/>
            </a:pPr>
            <a:r>
              <a:rPr kumimoji="1" lang="en-US" altLang="ja-JP" sz="2000" kern="0" noProof="0" dirty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kumimoji="1" lang="ja-JP" altLang="en-US" sz="2000" kern="0" noProof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は</a:t>
            </a:r>
            <a:r>
              <a:rPr kumimoji="1" lang="en-US" altLang="ja-JP" sz="2000" kern="0" noProof="0" dirty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  <a:hlinkClick r:id="rId3"/>
              </a:rPr>
              <a:t>https://hogehoge</a:t>
            </a:r>
            <a:r>
              <a:rPr kumimoji="1" lang="ja-JP" altLang="en-US" sz="2000" kern="0" noProof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です</a:t>
            </a:r>
            <a:endParaRPr kumimoji="1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5A8E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51C69B-705A-8743-ADBD-5C48660368E0}"/>
              </a:ext>
            </a:extLst>
          </p:cNvPr>
          <p:cNvSpPr txBox="1"/>
          <p:nvPr/>
        </p:nvSpPr>
        <p:spPr>
          <a:xfrm>
            <a:off x="7339240" y="7715734"/>
            <a:ext cx="714935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1800" dirty="0">
                <a:latin typeface="Meiryo" charset="-128"/>
                <a:ea typeface="Meiryo" charset="-128"/>
                <a:cs typeface="Meiryo" charset="-128"/>
              </a:rPr>
              <a:t>大阪市にはお断りしていないので、ここだけの話でお願い</a:t>
            </a:r>
            <a:r>
              <a:rPr lang="ja-JP" altLang="en-US" sz="1800">
                <a:latin typeface="Meiryo" charset="-128"/>
                <a:ea typeface="Meiryo" charset="-128"/>
                <a:cs typeface="Meiryo" charset="-128"/>
              </a:rPr>
              <a:t>します😁</a:t>
            </a:r>
            <a:endParaRPr lang="en-US" altLang="ja-JP" sz="1800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2102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B28A4E-7414-8A4D-BF9B-986686DAC6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114" y="2134677"/>
            <a:ext cx="14006286" cy="6094923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ダイアログの作成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058477" y="1010950"/>
            <a:ext cx="130020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ダイアログ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を作成するために上部の「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Dialog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」をクリックします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中央にある「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Create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」ボタンをクリックして、ダイアログを作成します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角丸四角形 6"/>
          <p:cNvSpPr/>
          <p:nvPr/>
        </p:nvSpPr>
        <p:spPr>
          <a:xfrm>
            <a:off x="6920666" y="7456852"/>
            <a:ext cx="2061235" cy="5890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3666489" y="3263376"/>
            <a:ext cx="1009519" cy="66255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Line Callout 2 14"/>
          <p:cNvSpPr/>
          <p:nvPr/>
        </p:nvSpPr>
        <p:spPr>
          <a:xfrm>
            <a:off x="5300261" y="3852684"/>
            <a:ext cx="3865328" cy="580804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7159"/>
              <a:gd name="adj5" fmla="val -13978"/>
              <a:gd name="adj6" fmla="val -15090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1. </a:t>
            </a:r>
            <a:r>
              <a:rPr lang="ja-JP" altLang="en-US" sz="2400" dirty="0">
                <a:solidFill>
                  <a:srgbClr val="26343F"/>
                </a:solidFill>
              </a:rPr>
              <a:t>ダイアログに移動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9" name="Line Callout 2 14"/>
          <p:cNvSpPr/>
          <p:nvPr/>
        </p:nvSpPr>
        <p:spPr>
          <a:xfrm>
            <a:off x="9276724" y="6696675"/>
            <a:ext cx="4364541" cy="601704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7159"/>
              <a:gd name="adj5" fmla="val 119934"/>
              <a:gd name="adj6" fmla="val -1799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2</a:t>
            </a:r>
            <a:r>
              <a:rPr lang="ja-JP" altLang="en-US" sz="2400" dirty="0">
                <a:solidFill>
                  <a:srgbClr val="26343F"/>
                </a:solidFill>
              </a:rPr>
              <a:t>．新規にダイアログを作成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053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初期状態のダイアログ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1058476" y="1010950"/>
            <a:ext cx="134394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ダイアログに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は、初期状態で「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ようこそ」と「その他」ノードが入っています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79B925-ACE8-3E46-BE5E-58A5EB64F5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48823"/>
            <a:ext cx="146304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77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「ようこそ」と「その他</a:t>
            </a:r>
            <a:r>
              <a:rPr kumimoji="1" lang="ja-JP" altLang="en-US"/>
              <a:t>」ノードの中身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90" y="3042020"/>
            <a:ext cx="6548224" cy="33151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481" y="3042020"/>
            <a:ext cx="6764599" cy="41339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正方形/長方形 8"/>
          <p:cNvSpPr/>
          <p:nvPr/>
        </p:nvSpPr>
        <p:spPr>
          <a:xfrm>
            <a:off x="1058476" y="1010950"/>
            <a:ext cx="1343940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「ようこそ」は、会話が始まった時に表示するメッセージです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「その他」は、どのインテント、エンティティにも属さない文章だった時に</a:t>
            </a:r>
            <a:b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</a:b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返答するエラー処理のメッセージです</a:t>
            </a:r>
          </a:p>
          <a:p>
            <a:pPr marL="411480" indent="-411480">
              <a:buFont typeface="Wingdings" charset="2"/>
              <a:buChar char="n"/>
            </a:pP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" name="Line Callout 2 14"/>
          <p:cNvSpPr/>
          <p:nvPr/>
        </p:nvSpPr>
        <p:spPr>
          <a:xfrm>
            <a:off x="2660245" y="3664681"/>
            <a:ext cx="4197756" cy="580804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7159"/>
              <a:gd name="adj5" fmla="val 101640"/>
              <a:gd name="adj6" fmla="val -17473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>
                <a:solidFill>
                  <a:srgbClr val="26343F"/>
                </a:solidFill>
              </a:rPr>
              <a:t>コンディションは</a:t>
            </a:r>
            <a:r>
              <a:rPr lang="en-US" altLang="ja-JP" sz="2400" dirty="0">
                <a:solidFill>
                  <a:srgbClr val="26343F"/>
                </a:solidFill>
              </a:rPr>
              <a:t>“welcome”</a:t>
            </a:r>
          </a:p>
        </p:txBody>
      </p:sp>
      <p:sp>
        <p:nvSpPr>
          <p:cNvPr id="11" name="Line Callout 2 14"/>
          <p:cNvSpPr/>
          <p:nvPr/>
        </p:nvSpPr>
        <p:spPr>
          <a:xfrm>
            <a:off x="9884957" y="3664681"/>
            <a:ext cx="4612919" cy="580804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7159"/>
              <a:gd name="adj5" fmla="val 99180"/>
              <a:gd name="adj6" fmla="val -1499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 dirty="0">
                <a:solidFill>
                  <a:srgbClr val="26343F"/>
                </a:solidFill>
              </a:rPr>
              <a:t>コンディションは</a:t>
            </a:r>
            <a:r>
              <a:rPr lang="en-US" altLang="ja-JP" sz="2400" dirty="0">
                <a:solidFill>
                  <a:srgbClr val="26343F"/>
                </a:solidFill>
              </a:rPr>
              <a:t>“</a:t>
            </a:r>
            <a:r>
              <a:rPr lang="en-US" altLang="ja-JP" sz="2400" dirty="0" err="1">
                <a:solidFill>
                  <a:srgbClr val="26343F"/>
                </a:solidFill>
              </a:rPr>
              <a:t>anything_else</a:t>
            </a:r>
            <a:r>
              <a:rPr lang="en-US" altLang="ja-JP" sz="2400" dirty="0">
                <a:solidFill>
                  <a:srgbClr val="26343F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1472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8415D9-93EA-0144-B0A5-194C51967A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229" y="1853699"/>
            <a:ext cx="13194569" cy="6360194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単純なダイアログの作成</a:t>
            </a:r>
            <a:r>
              <a:rPr kumimoji="1" lang="en-US" altLang="ja-JP" dirty="0"/>
              <a:t> – </a:t>
            </a:r>
            <a:r>
              <a:rPr kumimoji="1" lang="ja-JP" altLang="en-US"/>
              <a:t>ノード追加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1058476" y="1010950"/>
            <a:ext cx="134394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Add node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」をクリックし、ノードを追加します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1143000" lvl="1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各ノードは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condition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（条件）と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response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（対応）で構成されます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角丸四角形 6"/>
          <p:cNvSpPr/>
          <p:nvPr/>
        </p:nvSpPr>
        <p:spPr>
          <a:xfrm>
            <a:off x="1555829" y="3577177"/>
            <a:ext cx="1651827" cy="4373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0" name="角丸四角形 6"/>
          <p:cNvSpPr/>
          <p:nvPr/>
        </p:nvSpPr>
        <p:spPr>
          <a:xfrm>
            <a:off x="5675085" y="3513559"/>
            <a:ext cx="1625601" cy="5208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1" name="角丸四角形 6"/>
          <p:cNvSpPr/>
          <p:nvPr/>
        </p:nvSpPr>
        <p:spPr>
          <a:xfrm>
            <a:off x="5696894" y="4786700"/>
            <a:ext cx="1699179" cy="5882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2" name="角丸四角形 6"/>
          <p:cNvSpPr/>
          <p:nvPr/>
        </p:nvSpPr>
        <p:spPr>
          <a:xfrm>
            <a:off x="5675085" y="6279084"/>
            <a:ext cx="3146727" cy="6444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5" name="曲折矢印 14"/>
          <p:cNvSpPr/>
          <p:nvPr/>
        </p:nvSpPr>
        <p:spPr>
          <a:xfrm rot="10800000" flipH="1">
            <a:off x="2831257" y="4711785"/>
            <a:ext cx="1391478" cy="1160601"/>
          </a:xfrm>
          <a:prstGeom prst="bentArrow">
            <a:avLst>
              <a:gd name="adj1" fmla="val 16429"/>
              <a:gd name="adj2" fmla="val 25000"/>
              <a:gd name="adj3" fmla="val 25000"/>
              <a:gd name="adj4" fmla="val 437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角丸四角形 6"/>
          <p:cNvSpPr/>
          <p:nvPr/>
        </p:nvSpPr>
        <p:spPr>
          <a:xfrm>
            <a:off x="13372452" y="3573041"/>
            <a:ext cx="569847" cy="4898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22" name="Line Callout 2 14"/>
          <p:cNvSpPr/>
          <p:nvPr/>
        </p:nvSpPr>
        <p:spPr>
          <a:xfrm>
            <a:off x="9580323" y="2657394"/>
            <a:ext cx="3603383" cy="836727"/>
          </a:xfrm>
          <a:prstGeom prst="borderCallout2">
            <a:avLst>
              <a:gd name="adj1" fmla="val 35021"/>
              <a:gd name="adj2" fmla="val 100190"/>
              <a:gd name="adj3" fmla="val 34724"/>
              <a:gd name="adj4" fmla="val 107002"/>
              <a:gd name="adj5" fmla="val 110207"/>
              <a:gd name="adj6" fmla="val 114882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5</a:t>
            </a:r>
            <a:r>
              <a:rPr lang="ja-JP" altLang="en-US" sz="2400" dirty="0">
                <a:solidFill>
                  <a:srgbClr val="26343F"/>
                </a:solidFill>
              </a:rPr>
              <a:t>．入力が終わったら</a:t>
            </a:r>
            <a:br>
              <a:rPr lang="en-US" altLang="ja-JP" sz="2400" dirty="0">
                <a:solidFill>
                  <a:srgbClr val="26343F"/>
                </a:solidFill>
              </a:rPr>
            </a:br>
            <a:r>
              <a:rPr lang="ja-JP" altLang="en-US" sz="2400" dirty="0">
                <a:solidFill>
                  <a:srgbClr val="26343F"/>
                </a:solidFill>
              </a:rPr>
              <a:t>「</a:t>
            </a:r>
            <a:r>
              <a:rPr lang="en-US" altLang="ja-JP" sz="2400" dirty="0">
                <a:solidFill>
                  <a:srgbClr val="26343F"/>
                </a:solidFill>
              </a:rPr>
              <a:t>×</a:t>
            </a:r>
            <a:r>
              <a:rPr lang="ja-JP" altLang="en-US" sz="2400" dirty="0">
                <a:solidFill>
                  <a:srgbClr val="26343F"/>
                </a:solidFill>
              </a:rPr>
              <a:t>」をクリック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23" name="Line Callout 2 14"/>
          <p:cNvSpPr/>
          <p:nvPr/>
        </p:nvSpPr>
        <p:spPr>
          <a:xfrm>
            <a:off x="6514614" y="2657394"/>
            <a:ext cx="2861565" cy="580804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7159"/>
              <a:gd name="adj5" fmla="val 149004"/>
              <a:gd name="adj6" fmla="val -16612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2. </a:t>
            </a:r>
            <a:r>
              <a:rPr lang="ja-JP" altLang="en-US" sz="2400" dirty="0">
                <a:solidFill>
                  <a:srgbClr val="26343F"/>
                </a:solidFill>
              </a:rPr>
              <a:t>ノード名を入力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24" name="Line Callout 2 14"/>
          <p:cNvSpPr/>
          <p:nvPr/>
        </p:nvSpPr>
        <p:spPr>
          <a:xfrm>
            <a:off x="230277" y="2705157"/>
            <a:ext cx="2511790" cy="580804"/>
          </a:xfrm>
          <a:prstGeom prst="borderCallout2">
            <a:avLst>
              <a:gd name="adj1" fmla="val 97784"/>
              <a:gd name="adj2" fmla="val 10555"/>
              <a:gd name="adj3" fmla="val 137645"/>
              <a:gd name="adj4" fmla="val 11333"/>
              <a:gd name="adj5" fmla="val 180515"/>
              <a:gd name="adj6" fmla="val 52102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1. </a:t>
            </a:r>
            <a:r>
              <a:rPr lang="ja-JP" altLang="en-US" sz="2400" dirty="0">
                <a:solidFill>
                  <a:srgbClr val="26343F"/>
                </a:solidFill>
              </a:rPr>
              <a:t>ノードを追加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25" name="Line Callout 2 14"/>
          <p:cNvSpPr/>
          <p:nvPr/>
        </p:nvSpPr>
        <p:spPr>
          <a:xfrm>
            <a:off x="7673495" y="4209772"/>
            <a:ext cx="5983881" cy="663405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7159"/>
              <a:gd name="adj5" fmla="val 87210"/>
              <a:gd name="adj6" fmla="val -10024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3. </a:t>
            </a:r>
            <a:r>
              <a:rPr lang="ja-JP" altLang="en-US" sz="2400" dirty="0">
                <a:solidFill>
                  <a:srgbClr val="26343F"/>
                </a:solidFill>
              </a:rPr>
              <a:t>このノードへ遷移するための条件を入力</a:t>
            </a:r>
          </a:p>
        </p:txBody>
      </p:sp>
      <p:sp>
        <p:nvSpPr>
          <p:cNvPr id="26" name="Line Callout 2 14"/>
          <p:cNvSpPr/>
          <p:nvPr/>
        </p:nvSpPr>
        <p:spPr>
          <a:xfrm>
            <a:off x="9580323" y="6195030"/>
            <a:ext cx="3603383" cy="836727"/>
          </a:xfrm>
          <a:prstGeom prst="borderCallout2">
            <a:avLst>
              <a:gd name="adj1" fmla="val 19409"/>
              <a:gd name="adj2" fmla="val -106"/>
              <a:gd name="adj3" fmla="val 19112"/>
              <a:gd name="adj4" fmla="val -13434"/>
              <a:gd name="adj5" fmla="val 54589"/>
              <a:gd name="adj6" fmla="val -2112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4</a:t>
            </a:r>
            <a:r>
              <a:rPr lang="ja-JP" altLang="en-US" sz="2400" dirty="0">
                <a:solidFill>
                  <a:srgbClr val="26343F"/>
                </a:solidFill>
              </a:rPr>
              <a:t>．</a:t>
            </a:r>
            <a:r>
              <a:rPr lang="en-US" altLang="ja-JP" sz="2400" dirty="0">
                <a:solidFill>
                  <a:srgbClr val="26343F"/>
                </a:solidFill>
              </a:rPr>
              <a:t>Watson</a:t>
            </a:r>
            <a:r>
              <a:rPr lang="ja-JP" altLang="en-US" sz="2400" dirty="0">
                <a:solidFill>
                  <a:srgbClr val="26343F"/>
                </a:solidFill>
              </a:rPr>
              <a:t>がユーザーに</a:t>
            </a:r>
            <a:br>
              <a:rPr lang="en-US" altLang="ja-JP" sz="2400" dirty="0">
                <a:solidFill>
                  <a:srgbClr val="26343F"/>
                </a:solidFill>
              </a:rPr>
            </a:br>
            <a:r>
              <a:rPr lang="ja-JP" altLang="en-US" sz="2400" dirty="0">
                <a:solidFill>
                  <a:srgbClr val="26343F"/>
                </a:solidFill>
              </a:rPr>
              <a:t>返す応答文を入力</a:t>
            </a:r>
          </a:p>
        </p:txBody>
      </p:sp>
      <p:sp>
        <p:nvSpPr>
          <p:cNvPr id="27" name="角丸四角形吹き出し 26"/>
          <p:cNvSpPr/>
          <p:nvPr/>
        </p:nvSpPr>
        <p:spPr>
          <a:xfrm>
            <a:off x="7673495" y="5166845"/>
            <a:ext cx="6549040" cy="705542"/>
          </a:xfrm>
          <a:prstGeom prst="wedgeRoundRectCallout">
            <a:avLst>
              <a:gd name="adj1" fmla="val 1718"/>
              <a:gd name="adj2" fmla="val -90648"/>
              <a:gd name="adj3" fmla="val 16667"/>
            </a:avLst>
          </a:prstGeom>
          <a:solidFill>
            <a:sysClr val="window" lastClr="FFFFFF"/>
          </a:solidFill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lvl="0" algn="ctr" defTabSz="914400"/>
            <a:r>
              <a:rPr kumimoji="1" lang="ja-JP" altLang="en-US" sz="2000" b="1" kern="0">
                <a:solidFill>
                  <a:schemeClr val="accent1"/>
                </a:solidFill>
              </a:rPr>
              <a:t>条件として、インテント＝「経済戦略局」を指定</a:t>
            </a:r>
            <a:endParaRPr kumimoji="1" lang="en-US" altLang="ja-JP" sz="2000" b="1" kern="0" dirty="0">
              <a:solidFill>
                <a:schemeClr val="accent1"/>
              </a:solidFill>
            </a:endParaRPr>
          </a:p>
          <a:p>
            <a:pPr lvl="0" algn="ctr" defTabSz="914400"/>
            <a:r>
              <a:rPr kumimoji="1" lang="ja-JP" altLang="en-US" sz="2000" b="1" kern="0">
                <a:solidFill>
                  <a:schemeClr val="accent1"/>
                </a:solidFill>
              </a:rPr>
              <a:t>（ユーザーの入力が経済戦略局に分類される）</a:t>
            </a:r>
            <a:endParaRPr kumimoji="1" lang="ja-JP" altLang="en-US" sz="2000" b="1" kern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255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A88ADB-F627-FE41-AEAE-45067F7992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601" y="1677959"/>
            <a:ext cx="6500456" cy="6551641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単純なダイアログの</a:t>
            </a:r>
            <a:r>
              <a:rPr lang="ja-JP" altLang="en-US"/>
              <a:t>完成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058476" y="1010950"/>
            <a:ext cx="134394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ダイアログにノードが追加されました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1" name="Line Callout 2 14"/>
          <p:cNvSpPr/>
          <p:nvPr/>
        </p:nvSpPr>
        <p:spPr>
          <a:xfrm>
            <a:off x="7313643" y="5626798"/>
            <a:ext cx="3717214" cy="663405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7159"/>
              <a:gd name="adj5" fmla="val 106901"/>
              <a:gd name="adj6" fmla="val -21228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>
                <a:solidFill>
                  <a:srgbClr val="26343F"/>
                </a:solidFill>
              </a:rPr>
              <a:t>追加されたノード</a:t>
            </a:r>
            <a:endParaRPr lang="ja-JP" altLang="en-US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12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216D76-C6E3-BC4B-BF9C-455E0678BE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90" y="808808"/>
            <a:ext cx="14007910" cy="6850743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動作確認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622491" y="938380"/>
            <a:ext cx="11148596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画面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右上の「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Try it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」ボタン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をクリックすると、テストツール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が開きます。会話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が正しく設定できているか、確認してみましょう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4" name="角丸四角形 6"/>
          <p:cNvSpPr/>
          <p:nvPr/>
        </p:nvSpPr>
        <p:spPr>
          <a:xfrm>
            <a:off x="13266058" y="1330467"/>
            <a:ext cx="1256610" cy="5620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5" name="Line Callout 2 14"/>
          <p:cNvSpPr/>
          <p:nvPr/>
        </p:nvSpPr>
        <p:spPr>
          <a:xfrm>
            <a:off x="7397684" y="1993147"/>
            <a:ext cx="3603383" cy="836727"/>
          </a:xfrm>
          <a:prstGeom prst="borderCallout2">
            <a:avLst>
              <a:gd name="adj1" fmla="val 35021"/>
              <a:gd name="adj2" fmla="val 100190"/>
              <a:gd name="adj3" fmla="val 34724"/>
              <a:gd name="adj4" fmla="val 113044"/>
              <a:gd name="adj5" fmla="val -48479"/>
              <a:gd name="adj6" fmla="val 163157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1</a:t>
            </a:r>
            <a:r>
              <a:rPr lang="ja-JP" altLang="en-US" sz="2400" dirty="0">
                <a:solidFill>
                  <a:srgbClr val="26343F"/>
                </a:solidFill>
              </a:rPr>
              <a:t>．テストツールを開く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1" name="Line Callout 2 14"/>
          <p:cNvSpPr/>
          <p:nvPr/>
        </p:nvSpPr>
        <p:spPr>
          <a:xfrm>
            <a:off x="5310316" y="4146358"/>
            <a:ext cx="5592884" cy="836727"/>
          </a:xfrm>
          <a:prstGeom prst="borderCallout2">
            <a:avLst>
              <a:gd name="adj1" fmla="val 99203"/>
              <a:gd name="adj2" fmla="val 4170"/>
              <a:gd name="adj3" fmla="val 477060"/>
              <a:gd name="adj4" fmla="val 16188"/>
              <a:gd name="adj5" fmla="val 474770"/>
              <a:gd name="adj6" fmla="val 11463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3</a:t>
            </a:r>
            <a:r>
              <a:rPr lang="ja-JP" altLang="en-US" sz="2400">
                <a:solidFill>
                  <a:srgbClr val="26343F"/>
                </a:solidFill>
              </a:rPr>
              <a:t>．</a:t>
            </a:r>
            <a:r>
              <a:rPr lang="ja-JP" altLang="en-US" sz="2400" dirty="0">
                <a:solidFill>
                  <a:srgbClr val="26343F"/>
                </a:solidFill>
              </a:rPr>
              <a:t>ここに文章を</a:t>
            </a:r>
            <a:r>
              <a:rPr lang="ja-JP" altLang="en-US" sz="2400">
                <a:solidFill>
                  <a:srgbClr val="26343F"/>
                </a:solidFill>
              </a:rPr>
              <a:t>入力して会話を行う</a:t>
            </a:r>
            <a:endParaRPr lang="en-US" altLang="ja-JP" sz="2400" dirty="0">
              <a:solidFill>
                <a:srgbClr val="26343F"/>
              </a:solidFill>
            </a:endParaRPr>
          </a:p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>
                <a:solidFill>
                  <a:srgbClr val="26343F"/>
                </a:solidFill>
              </a:rPr>
              <a:t>「大阪マラソンに参加したい」と入力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2" name="Line Callout 2 14"/>
          <p:cNvSpPr/>
          <p:nvPr/>
        </p:nvSpPr>
        <p:spPr>
          <a:xfrm>
            <a:off x="7939314" y="5215985"/>
            <a:ext cx="2963886" cy="836727"/>
          </a:xfrm>
          <a:prstGeom prst="borderCallout2">
            <a:avLst>
              <a:gd name="adj1" fmla="val 35021"/>
              <a:gd name="adj2" fmla="val 100190"/>
              <a:gd name="adj3" fmla="val 34724"/>
              <a:gd name="adj4" fmla="val 105698"/>
              <a:gd name="adj5" fmla="val -105417"/>
              <a:gd name="adj6" fmla="val 132853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marL="317500" indent="-317500" defTabSz="1012900">
              <a:spcBef>
                <a:spcPct val="20000"/>
              </a:spcBef>
              <a:buSzPct val="100000"/>
              <a:buAutoNum type="arabicPeriod" startAt="4"/>
            </a:pPr>
            <a:r>
              <a:rPr lang="ja-JP" altLang="en-US" sz="2400">
                <a:solidFill>
                  <a:srgbClr val="26343F"/>
                </a:solidFill>
              </a:rPr>
              <a:t>「</a:t>
            </a:r>
            <a:r>
              <a:rPr lang="en-US" altLang="ja-JP" sz="2400" dirty="0">
                <a:solidFill>
                  <a:srgbClr val="26343F"/>
                </a:solidFill>
              </a:rPr>
              <a:t>#</a:t>
            </a:r>
            <a:r>
              <a:rPr lang="ja-JP" altLang="en-US" sz="2400">
                <a:solidFill>
                  <a:srgbClr val="26343F"/>
                </a:solidFill>
              </a:rPr>
              <a:t>経済戦略局」に分類された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3" name="Line Callout 2 14"/>
          <p:cNvSpPr/>
          <p:nvPr/>
        </p:nvSpPr>
        <p:spPr>
          <a:xfrm>
            <a:off x="6516914" y="6285612"/>
            <a:ext cx="4386287" cy="1348901"/>
          </a:xfrm>
          <a:prstGeom prst="borderCallout2">
            <a:avLst>
              <a:gd name="adj1" fmla="val 35021"/>
              <a:gd name="adj2" fmla="val 100190"/>
              <a:gd name="adj3" fmla="val 34724"/>
              <a:gd name="adj4" fmla="val 106426"/>
              <a:gd name="adj5" fmla="val -106138"/>
              <a:gd name="adj6" fmla="val 120196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defTabSz="1012900">
              <a:spcBef>
                <a:spcPct val="20000"/>
              </a:spcBef>
              <a:buSzPct val="100000"/>
              <a:buAutoNum type="arabicPeriod" startAt="5"/>
            </a:pPr>
            <a:r>
              <a:rPr lang="ja-JP" altLang="en-US" sz="2400">
                <a:solidFill>
                  <a:srgbClr val="26343F"/>
                </a:solidFill>
              </a:rPr>
              <a:t>ノード「経済戦略局」に登録した応答文が表示された</a:t>
            </a:r>
            <a:endParaRPr lang="en-US" altLang="ja-JP" sz="2400" dirty="0">
              <a:solidFill>
                <a:srgbClr val="26343F"/>
              </a:solidFill>
            </a:endParaRPr>
          </a:p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>
                <a:solidFill>
                  <a:srgbClr val="26343F"/>
                </a:solidFill>
              </a:rPr>
              <a:t>（期待通りの応答）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D6F49E-DD76-564E-A5FB-6BE3C9AF63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5752" y="2764634"/>
            <a:ext cx="2984648" cy="5464965"/>
          </a:xfrm>
          <a:prstGeom prst="rect">
            <a:avLst/>
          </a:prstGeom>
        </p:spPr>
      </p:pic>
      <p:sp>
        <p:nvSpPr>
          <p:cNvPr id="16" name="Line Callout 2 14">
            <a:extLst>
              <a:ext uri="{FF2B5EF4-FFF2-40B4-BE49-F238E27FC236}">
                <a16:creationId xmlns:a16="http://schemas.microsoft.com/office/drawing/2014/main" id="{3A500457-E832-C449-A2E3-BBA08456244E}"/>
              </a:ext>
            </a:extLst>
          </p:cNvPr>
          <p:cNvSpPr/>
          <p:nvPr/>
        </p:nvSpPr>
        <p:spPr>
          <a:xfrm>
            <a:off x="6676571" y="3129249"/>
            <a:ext cx="4226630" cy="836727"/>
          </a:xfrm>
          <a:prstGeom prst="borderCallout2">
            <a:avLst>
              <a:gd name="adj1" fmla="val 35021"/>
              <a:gd name="adj2" fmla="val 100190"/>
              <a:gd name="adj3" fmla="val 34724"/>
              <a:gd name="adj4" fmla="val 113044"/>
              <a:gd name="adj5" fmla="val 43763"/>
              <a:gd name="adj6" fmla="val 119261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2.  </a:t>
            </a:r>
            <a:r>
              <a:rPr lang="ja-JP" altLang="en-US" sz="2400">
                <a:solidFill>
                  <a:srgbClr val="26343F"/>
                </a:solidFill>
              </a:rPr>
              <a:t>ノード「ようこそ」に登録した応答文が表示された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7" name="角丸四角形 6">
            <a:extLst>
              <a:ext uri="{FF2B5EF4-FFF2-40B4-BE49-F238E27FC236}">
                <a16:creationId xmlns:a16="http://schemas.microsoft.com/office/drawing/2014/main" id="{BE769C7D-781D-FC42-8F00-A63EC76A7E70}"/>
              </a:ext>
            </a:extLst>
          </p:cNvPr>
          <p:cNvSpPr/>
          <p:nvPr/>
        </p:nvSpPr>
        <p:spPr>
          <a:xfrm>
            <a:off x="12637753" y="2764634"/>
            <a:ext cx="483161" cy="3462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9" name="Line Callout 2 18">
            <a:extLst>
              <a:ext uri="{FF2B5EF4-FFF2-40B4-BE49-F238E27FC236}">
                <a16:creationId xmlns:a16="http://schemas.microsoft.com/office/drawing/2014/main" id="{1FA86F5F-165A-5C49-8B45-0D26A7354F9B}"/>
              </a:ext>
            </a:extLst>
          </p:cNvPr>
          <p:cNvSpPr/>
          <p:nvPr/>
        </p:nvSpPr>
        <p:spPr>
          <a:xfrm>
            <a:off x="11771086" y="6394385"/>
            <a:ext cx="2348470" cy="1001074"/>
          </a:xfrm>
          <a:prstGeom prst="borderCallout2">
            <a:avLst>
              <a:gd name="adj1" fmla="val 35021"/>
              <a:gd name="adj2" fmla="val 100190"/>
              <a:gd name="adj3" fmla="val 34724"/>
              <a:gd name="adj4" fmla="val 113044"/>
              <a:gd name="adj5" fmla="val -324785"/>
              <a:gd name="adj6" fmla="val 5099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>
                <a:solidFill>
                  <a:srgbClr val="26343F"/>
                </a:solidFill>
              </a:rPr>
              <a:t>やり直す時は</a:t>
            </a:r>
            <a:endParaRPr lang="en-US" altLang="ja-JP" sz="2400" dirty="0">
              <a:solidFill>
                <a:srgbClr val="26343F"/>
              </a:solidFill>
            </a:endParaRPr>
          </a:p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Clear</a:t>
            </a:r>
            <a:r>
              <a:rPr lang="ja-JP" altLang="en-US" sz="2400">
                <a:solidFill>
                  <a:srgbClr val="26343F"/>
                </a:solidFill>
              </a:rPr>
              <a:t>で会話消去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0221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“Watson is training”</a:t>
            </a:r>
            <a:r>
              <a:rPr kumimoji="1" lang="ja-JP" altLang="en-US" dirty="0"/>
              <a:t>と出てくるときは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713" y="3675544"/>
            <a:ext cx="4758359" cy="214592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058477" y="1010950"/>
            <a:ext cx="1335988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インテントやエンティティを作成すると、自動的に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のトレーニングが</a:t>
            </a:r>
            <a:b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</a:b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開始されます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トレーニングが完了しないと変更が反映されません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トレーニングが完了してから、テストツールでの動作確認を行ってください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152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259307" y="1562072"/>
            <a:ext cx="14253990" cy="617042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4000">
                <a:solidFill>
                  <a:schemeClr val="bg1">
                    <a:lumMod val="75000"/>
                  </a:schemeClr>
                </a:solidFill>
              </a:rPr>
              <a:t>ハンズオン</a:t>
            </a:r>
            <a:r>
              <a:rPr kumimoji="1" lang="en-US" altLang="ja-JP" sz="4000" dirty="0">
                <a:solidFill>
                  <a:schemeClr val="bg1">
                    <a:lumMod val="75000"/>
                  </a:schemeClr>
                </a:solidFill>
              </a:rPr>
              <a:t>1 </a:t>
            </a:r>
            <a:r>
              <a:rPr lang="ja-JP" altLang="en-US" sz="4000">
                <a:solidFill>
                  <a:schemeClr val="bg1">
                    <a:lumMod val="75000"/>
                  </a:schemeClr>
                </a:solidFill>
              </a:rPr>
              <a:t>･･･</a:t>
            </a:r>
            <a:r>
              <a:rPr kumimoji="1" lang="ja-JP" altLang="en-US" sz="4000">
                <a:solidFill>
                  <a:schemeClr val="bg1">
                    <a:lumMod val="75000"/>
                  </a:schemeClr>
                </a:solidFill>
              </a:rPr>
              <a:t> 単純なダイアログ</a:t>
            </a:r>
            <a:endParaRPr kumimoji="1" lang="en-US" altLang="ja-JP" sz="4000" dirty="0">
              <a:solidFill>
                <a:schemeClr val="bg1">
                  <a:lumMod val="75000"/>
                </a:schemeClr>
              </a:solidFill>
            </a:endParaRPr>
          </a:p>
          <a:p>
            <a:pPr marL="971550" lvl="1" indent="-571500"/>
            <a:r>
              <a:rPr kumimoji="1" lang="en-US" altLang="ja-JP" sz="3600" dirty="0">
                <a:solidFill>
                  <a:schemeClr val="bg1">
                    <a:lumMod val="75000"/>
                  </a:schemeClr>
                </a:solidFill>
              </a:rPr>
              <a:t>Watson Assistant</a:t>
            </a:r>
            <a:r>
              <a:rPr kumimoji="1" lang="ja-JP" altLang="en-US" sz="3600">
                <a:solidFill>
                  <a:schemeClr val="bg1">
                    <a:lumMod val="75000"/>
                  </a:schemeClr>
                </a:solidFill>
              </a:rPr>
              <a:t>のインテントとダイアログを</a:t>
            </a:r>
            <a:r>
              <a:rPr lang="ja-JP" altLang="en-US" sz="3600">
                <a:solidFill>
                  <a:schemeClr val="bg1">
                    <a:lumMod val="75000"/>
                  </a:schemeClr>
                </a:solidFill>
              </a:rPr>
              <a:t>使う</a:t>
            </a:r>
            <a:endParaRPr lang="en-US" altLang="ja-JP" sz="36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40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4000">
                <a:solidFill>
                  <a:schemeClr val="tx1"/>
                </a:solidFill>
              </a:rPr>
              <a:t>ハンズオン</a:t>
            </a:r>
            <a:r>
              <a:rPr lang="en-US" altLang="ja-JP" sz="4000" dirty="0">
                <a:solidFill>
                  <a:schemeClr val="tx1"/>
                </a:solidFill>
              </a:rPr>
              <a:t>2 </a:t>
            </a:r>
            <a:r>
              <a:rPr lang="ja-JP" altLang="en-US" sz="4000">
                <a:solidFill>
                  <a:schemeClr val="tx1"/>
                </a:solidFill>
              </a:rPr>
              <a:t>･･･</a:t>
            </a:r>
            <a:r>
              <a:rPr lang="en-US" altLang="ja-JP" sz="4000" dirty="0">
                <a:solidFill>
                  <a:schemeClr val="tx1"/>
                </a:solidFill>
              </a:rPr>
              <a:t> </a:t>
            </a:r>
            <a:r>
              <a:rPr lang="ja-JP" altLang="en-US" sz="4000">
                <a:solidFill>
                  <a:schemeClr val="tx1"/>
                </a:solidFill>
              </a:rPr>
              <a:t>少し複雑なダイアログ</a:t>
            </a:r>
            <a:endParaRPr lang="en-US" altLang="ja-JP" sz="4000" dirty="0">
              <a:solidFill>
                <a:schemeClr val="tx1"/>
              </a:solidFill>
            </a:endParaRPr>
          </a:p>
          <a:p>
            <a:pPr marL="971550" lvl="1" indent="-571500"/>
            <a:r>
              <a:rPr lang="en-US" altLang="ja-JP" sz="3600" dirty="0">
                <a:solidFill>
                  <a:schemeClr val="tx1"/>
                </a:solidFill>
              </a:rPr>
              <a:t>Watson Assistant</a:t>
            </a:r>
            <a:r>
              <a:rPr lang="ja-JP" altLang="en-US" sz="3600">
                <a:solidFill>
                  <a:schemeClr val="tx1"/>
                </a:solidFill>
              </a:rPr>
              <a:t>のエンティティーとダイアログの子ノードを使う</a:t>
            </a:r>
            <a:endParaRPr lang="en-US" altLang="ja-JP" sz="36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40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4000">
                <a:solidFill>
                  <a:schemeClr val="bg1">
                    <a:lumMod val="75000"/>
                  </a:schemeClr>
                </a:solidFill>
              </a:rPr>
              <a:t>ハンズオン</a:t>
            </a:r>
            <a:r>
              <a:rPr lang="en-US" altLang="ja-JP" sz="4000" dirty="0">
                <a:solidFill>
                  <a:schemeClr val="bg1">
                    <a:lumMod val="75000"/>
                  </a:schemeClr>
                </a:solidFill>
              </a:rPr>
              <a:t>3 </a:t>
            </a:r>
            <a:r>
              <a:rPr lang="ja-JP" altLang="en-US" sz="4000">
                <a:solidFill>
                  <a:schemeClr val="bg1">
                    <a:lumMod val="75000"/>
                  </a:schemeClr>
                </a:solidFill>
              </a:rPr>
              <a:t>･･･ チャットボット</a:t>
            </a:r>
            <a:endParaRPr lang="en-US" altLang="ja-JP" sz="4000" dirty="0">
              <a:solidFill>
                <a:schemeClr val="bg1">
                  <a:lumMod val="75000"/>
                </a:schemeClr>
              </a:solidFill>
            </a:endParaRPr>
          </a:p>
          <a:p>
            <a:pPr marL="971550" lvl="1" indent="-571500"/>
            <a:r>
              <a:rPr kumimoji="1" lang="en-US" altLang="ja-JP" sz="3600" dirty="0">
                <a:solidFill>
                  <a:schemeClr val="bg1">
                    <a:lumMod val="75000"/>
                  </a:schemeClr>
                </a:solidFill>
              </a:rPr>
              <a:t>Node-RED</a:t>
            </a:r>
            <a:r>
              <a:rPr kumimoji="1" lang="ja-JP" altLang="en-US" sz="3600">
                <a:solidFill>
                  <a:schemeClr val="bg1">
                    <a:lumMod val="75000"/>
                  </a:schemeClr>
                </a:solidFill>
              </a:rPr>
              <a:t>と</a:t>
            </a:r>
            <a:r>
              <a:rPr kumimoji="1" lang="en-US" altLang="ja-JP" sz="3600" dirty="0">
                <a:solidFill>
                  <a:schemeClr val="bg1">
                    <a:lumMod val="75000"/>
                  </a:schemeClr>
                </a:solidFill>
              </a:rPr>
              <a:t>Watson</a:t>
            </a:r>
            <a:r>
              <a:rPr kumimoji="1" lang="ja-JP" altLang="en-US" sz="360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ja-JP" sz="3600" dirty="0">
                <a:solidFill>
                  <a:schemeClr val="bg1">
                    <a:lumMod val="75000"/>
                  </a:schemeClr>
                </a:solidFill>
              </a:rPr>
              <a:t>Assistant</a:t>
            </a:r>
            <a:r>
              <a:rPr kumimoji="1" lang="ja-JP" altLang="en-US" sz="3600">
                <a:solidFill>
                  <a:schemeClr val="bg1">
                    <a:lumMod val="75000"/>
                  </a:schemeClr>
                </a:solidFill>
              </a:rPr>
              <a:t>を組み合わせて</a:t>
            </a:r>
            <a:r>
              <a:rPr kumimoji="1" lang="en-US" altLang="ja-JP" sz="3600" dirty="0">
                <a:solidFill>
                  <a:schemeClr val="bg1">
                    <a:lumMod val="75000"/>
                  </a:schemeClr>
                </a:solidFill>
              </a:rPr>
              <a:t>Web</a:t>
            </a:r>
            <a:r>
              <a:rPr kumimoji="1" lang="ja-JP" altLang="en-US" sz="3600">
                <a:solidFill>
                  <a:schemeClr val="bg1">
                    <a:lumMod val="75000"/>
                  </a:schemeClr>
                </a:solidFill>
              </a:rPr>
              <a:t>アプリ</a:t>
            </a:r>
            <a:r>
              <a:rPr lang="ja-JP" altLang="en-US" sz="3600">
                <a:solidFill>
                  <a:schemeClr val="bg1">
                    <a:lumMod val="75000"/>
                  </a:schemeClr>
                </a:solidFill>
              </a:rPr>
              <a:t>を作る</a:t>
            </a:r>
            <a:endParaRPr kumimoji="1" lang="en-US" altLang="ja-JP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今日の</a:t>
            </a:r>
            <a:r>
              <a:rPr lang="ja-JP" altLang="en-US"/>
              <a:t>コース内容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7735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30AFA7-8E38-2C40-8574-821A6F07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少し複雑なダイアログの作成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FB8D9-6C59-B24A-90E7-D30B95E678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286" y="1983536"/>
            <a:ext cx="13832114" cy="6246064"/>
          </a:xfrm>
          <a:prstGeom prst="rect">
            <a:avLst/>
          </a:prstGeom>
        </p:spPr>
      </p:pic>
      <p:sp>
        <p:nvSpPr>
          <p:cNvPr id="5" name="正方形/長方形 3">
            <a:extLst>
              <a:ext uri="{FF2B5EF4-FFF2-40B4-BE49-F238E27FC236}">
                <a16:creationId xmlns:a16="http://schemas.microsoft.com/office/drawing/2014/main" id="{6A4DE38B-3FF3-E94E-9D5F-A17706BF66B6}"/>
              </a:ext>
            </a:extLst>
          </p:cNvPr>
          <p:cNvSpPr/>
          <p:nvPr/>
        </p:nvSpPr>
        <p:spPr>
          <a:xfrm>
            <a:off x="1058477" y="938380"/>
            <a:ext cx="12788152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部局名を答えた後、部局の電話番号と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のどちらが知りたいのか尋ねて回答する流れにします。「経済戦略局」ノードの応答を修正しておきます。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角丸四角形 6">
            <a:extLst>
              <a:ext uri="{FF2B5EF4-FFF2-40B4-BE49-F238E27FC236}">
                <a16:creationId xmlns:a16="http://schemas.microsoft.com/office/drawing/2014/main" id="{9C1802C4-6A04-7245-A08A-04415C541C43}"/>
              </a:ext>
            </a:extLst>
          </p:cNvPr>
          <p:cNvSpPr/>
          <p:nvPr/>
        </p:nvSpPr>
        <p:spPr>
          <a:xfrm>
            <a:off x="7910285" y="6614806"/>
            <a:ext cx="1843316" cy="6444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7" name="Line Callout 2 14">
            <a:extLst>
              <a:ext uri="{FF2B5EF4-FFF2-40B4-BE49-F238E27FC236}">
                <a16:creationId xmlns:a16="http://schemas.microsoft.com/office/drawing/2014/main" id="{A26C8149-4D60-DF45-993C-4EBE76B39147}"/>
              </a:ext>
            </a:extLst>
          </p:cNvPr>
          <p:cNvSpPr/>
          <p:nvPr/>
        </p:nvSpPr>
        <p:spPr>
          <a:xfrm>
            <a:off x="9114971" y="5367508"/>
            <a:ext cx="5399315" cy="836727"/>
          </a:xfrm>
          <a:prstGeom prst="borderCallout2">
            <a:avLst>
              <a:gd name="adj1" fmla="val 19409"/>
              <a:gd name="adj2" fmla="val -106"/>
              <a:gd name="adj3" fmla="val 20847"/>
              <a:gd name="adj4" fmla="val -5638"/>
              <a:gd name="adj5" fmla="val 151729"/>
              <a:gd name="adj6" fmla="val -14922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1. </a:t>
            </a:r>
            <a:r>
              <a:rPr lang="ja-JP" altLang="en-US" sz="2400">
                <a:solidFill>
                  <a:srgbClr val="26343F"/>
                </a:solidFill>
              </a:rPr>
              <a:t>電話番号と</a:t>
            </a:r>
            <a:r>
              <a:rPr lang="en-US" altLang="ja-JP" sz="2400" dirty="0">
                <a:solidFill>
                  <a:srgbClr val="26343F"/>
                </a:solidFill>
              </a:rPr>
              <a:t>URL</a:t>
            </a:r>
            <a:r>
              <a:rPr lang="ja-JP" altLang="en-US" sz="2400">
                <a:solidFill>
                  <a:srgbClr val="26343F"/>
                </a:solidFill>
              </a:rPr>
              <a:t>のどちらが知りたいのかを尋ねる質問を追加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8" name="角丸四角形 6">
            <a:extLst>
              <a:ext uri="{FF2B5EF4-FFF2-40B4-BE49-F238E27FC236}">
                <a16:creationId xmlns:a16="http://schemas.microsoft.com/office/drawing/2014/main" id="{3BFEE236-1B97-2E4D-8516-BDCD5384C396}"/>
              </a:ext>
            </a:extLst>
          </p:cNvPr>
          <p:cNvSpPr/>
          <p:nvPr/>
        </p:nvSpPr>
        <p:spPr>
          <a:xfrm>
            <a:off x="13944439" y="3882968"/>
            <a:ext cx="569847" cy="4898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9" name="Line Callout 2 14">
            <a:extLst>
              <a:ext uri="{FF2B5EF4-FFF2-40B4-BE49-F238E27FC236}">
                <a16:creationId xmlns:a16="http://schemas.microsoft.com/office/drawing/2014/main" id="{0724D4A1-C5B6-7348-9235-137653DEF950}"/>
              </a:ext>
            </a:extLst>
          </p:cNvPr>
          <p:cNvSpPr/>
          <p:nvPr/>
        </p:nvSpPr>
        <p:spPr>
          <a:xfrm>
            <a:off x="10152310" y="2967321"/>
            <a:ext cx="3603383" cy="836727"/>
          </a:xfrm>
          <a:prstGeom prst="borderCallout2">
            <a:avLst>
              <a:gd name="adj1" fmla="val 35021"/>
              <a:gd name="adj2" fmla="val 100190"/>
              <a:gd name="adj3" fmla="val 34724"/>
              <a:gd name="adj4" fmla="val 107002"/>
              <a:gd name="adj5" fmla="val 110207"/>
              <a:gd name="adj6" fmla="val 114882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2</a:t>
            </a:r>
            <a:r>
              <a:rPr lang="ja-JP" altLang="en-US" sz="2400">
                <a:solidFill>
                  <a:srgbClr val="26343F"/>
                </a:solidFill>
              </a:rPr>
              <a:t>．</a:t>
            </a:r>
            <a:r>
              <a:rPr lang="ja-JP" altLang="en-US" sz="2400" dirty="0">
                <a:solidFill>
                  <a:srgbClr val="26343F"/>
                </a:solidFill>
              </a:rPr>
              <a:t>入力が終わったら</a:t>
            </a:r>
            <a:br>
              <a:rPr lang="en-US" altLang="ja-JP" sz="2400" dirty="0">
                <a:solidFill>
                  <a:srgbClr val="26343F"/>
                </a:solidFill>
              </a:rPr>
            </a:br>
            <a:r>
              <a:rPr lang="ja-JP" altLang="en-US" sz="2400" dirty="0">
                <a:solidFill>
                  <a:srgbClr val="26343F"/>
                </a:solidFill>
              </a:rPr>
              <a:t>「</a:t>
            </a:r>
            <a:r>
              <a:rPr lang="en-US" altLang="ja-JP" sz="2400" dirty="0">
                <a:solidFill>
                  <a:srgbClr val="26343F"/>
                </a:solidFill>
              </a:rPr>
              <a:t>×</a:t>
            </a:r>
            <a:r>
              <a:rPr lang="ja-JP" altLang="en-US" sz="2400" dirty="0">
                <a:solidFill>
                  <a:srgbClr val="26343F"/>
                </a:solidFill>
              </a:rPr>
              <a:t>」をクリック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32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9DFA75-6620-5746-8B00-F98597E82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エンティティを登録</a:t>
            </a:r>
            <a:endParaRPr 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0D65B42-139C-4745-BCAE-1EB7027E57F5}"/>
              </a:ext>
            </a:extLst>
          </p:cNvPr>
          <p:cNvSpPr/>
          <p:nvPr/>
        </p:nvSpPr>
        <p:spPr>
          <a:xfrm>
            <a:off x="1058477" y="938380"/>
            <a:ext cx="12788152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エンティティに電話番号と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の同義語を登録します。例えば「電話」「番号」「テレフォン」と答えても「電話番号」と認識できるようにします。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AF2FE-2FD9-1C4E-A769-3E89F2B9BF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476" y="1935430"/>
            <a:ext cx="12788153" cy="6294169"/>
          </a:xfrm>
          <a:prstGeom prst="rect">
            <a:avLst/>
          </a:prstGeom>
        </p:spPr>
      </p:pic>
      <p:sp>
        <p:nvSpPr>
          <p:cNvPr id="6" name="角丸四角形 6">
            <a:extLst>
              <a:ext uri="{FF2B5EF4-FFF2-40B4-BE49-F238E27FC236}">
                <a16:creationId xmlns:a16="http://schemas.microsoft.com/office/drawing/2014/main" id="{EEA2444A-97EA-2343-8134-07DD187F242D}"/>
              </a:ext>
            </a:extLst>
          </p:cNvPr>
          <p:cNvSpPr/>
          <p:nvPr/>
        </p:nvSpPr>
        <p:spPr>
          <a:xfrm>
            <a:off x="2973746" y="2947795"/>
            <a:ext cx="1017684" cy="6662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7" name="Line Callout 2 14">
            <a:extLst>
              <a:ext uri="{FF2B5EF4-FFF2-40B4-BE49-F238E27FC236}">
                <a16:creationId xmlns:a16="http://schemas.microsoft.com/office/drawing/2014/main" id="{3B2F3CA8-7B71-8046-B47D-65FD1788F422}"/>
              </a:ext>
            </a:extLst>
          </p:cNvPr>
          <p:cNvSpPr/>
          <p:nvPr/>
        </p:nvSpPr>
        <p:spPr>
          <a:xfrm>
            <a:off x="4867804" y="2510875"/>
            <a:ext cx="3013454" cy="580804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7159"/>
              <a:gd name="adj5" fmla="val 119016"/>
              <a:gd name="adj6" fmla="val -29292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1. Entities</a:t>
            </a:r>
            <a:r>
              <a:rPr lang="ja-JP" altLang="en-US" sz="2400">
                <a:solidFill>
                  <a:srgbClr val="26343F"/>
                </a:solidFill>
              </a:rPr>
              <a:t>を選択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8" name="角丸四角形 6">
            <a:extLst>
              <a:ext uri="{FF2B5EF4-FFF2-40B4-BE49-F238E27FC236}">
                <a16:creationId xmlns:a16="http://schemas.microsoft.com/office/drawing/2014/main" id="{73894E05-4078-0343-BF52-3A15D4444C26}"/>
              </a:ext>
            </a:extLst>
          </p:cNvPr>
          <p:cNvSpPr/>
          <p:nvPr/>
        </p:nvSpPr>
        <p:spPr>
          <a:xfrm>
            <a:off x="8781143" y="7590971"/>
            <a:ext cx="1589315" cy="5152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9" name="Line Callout 2 14">
            <a:extLst>
              <a:ext uri="{FF2B5EF4-FFF2-40B4-BE49-F238E27FC236}">
                <a16:creationId xmlns:a16="http://schemas.microsoft.com/office/drawing/2014/main" id="{2BF9E60A-C263-8B4E-AC58-FDE1A05D8918}"/>
              </a:ext>
            </a:extLst>
          </p:cNvPr>
          <p:cNvSpPr/>
          <p:nvPr/>
        </p:nvSpPr>
        <p:spPr>
          <a:xfrm>
            <a:off x="10561983" y="6611161"/>
            <a:ext cx="3807160" cy="580804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7159"/>
              <a:gd name="adj5" fmla="val 163998"/>
              <a:gd name="adj6" fmla="val -19177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2. Add entity</a:t>
            </a:r>
            <a:r>
              <a:rPr lang="ja-JP" altLang="en-US" sz="2400">
                <a:solidFill>
                  <a:srgbClr val="26343F"/>
                </a:solidFill>
              </a:rPr>
              <a:t>をクリック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873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資料のダウンロード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07893" y="992653"/>
            <a:ext cx="134575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このハンズオンでは、事前作成済みのファイルを使ってアプリの実装を行います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  <a:p>
            <a:pPr marL="342900" indent="-342900">
              <a:buFont typeface="Wingdings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ブラウザで以下の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にアクセスし、ファイルをダウンロードしてください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120490" y="2068305"/>
            <a:ext cx="10745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dirty="0"/>
              <a:t>https://</a:t>
            </a:r>
            <a:r>
              <a:rPr kumimoji="1" lang="en-US" altLang="ja-JP" sz="5400" dirty="0" err="1"/>
              <a:t>github.com</a:t>
            </a:r>
            <a:r>
              <a:rPr kumimoji="1" lang="en-US" altLang="ja-JP" sz="5400" dirty="0"/>
              <a:t>/</a:t>
            </a:r>
            <a:r>
              <a:rPr kumimoji="1" lang="en-US" altLang="ja-JP" sz="5400" dirty="0" err="1"/>
              <a:t>takeyan</a:t>
            </a:r>
            <a:r>
              <a:rPr kumimoji="1" lang="en-US" altLang="ja-JP" sz="5400" dirty="0"/>
              <a:t>/chatbot2</a:t>
            </a:r>
            <a:endParaRPr kumimoji="1" lang="ja-JP" altLang="en-US" sz="54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626" y="3382920"/>
            <a:ext cx="10275455" cy="4571364"/>
          </a:xfrm>
          <a:prstGeom prst="rect">
            <a:avLst/>
          </a:prstGeom>
        </p:spPr>
      </p:pic>
      <p:sp>
        <p:nvSpPr>
          <p:cNvPr id="7" name="角丸四角形 10"/>
          <p:cNvSpPr/>
          <p:nvPr/>
        </p:nvSpPr>
        <p:spPr>
          <a:xfrm>
            <a:off x="10561983" y="3966130"/>
            <a:ext cx="1508098" cy="5552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 sz="3480"/>
          </a:p>
        </p:txBody>
      </p:sp>
    </p:spTree>
    <p:extLst>
      <p:ext uri="{BB962C8B-B14F-4D97-AF65-F5344CB8AC3E}">
        <p14:creationId xmlns:p14="http://schemas.microsoft.com/office/powerpoint/2010/main" val="1249367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621449-2396-B646-AE3B-5B808C723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06" y="0"/>
            <a:ext cx="10902179" cy="736238"/>
          </a:xfrm>
        </p:spPr>
        <p:txBody>
          <a:bodyPr/>
          <a:lstStyle/>
          <a:p>
            <a:r>
              <a:rPr lang="ja-JP" altLang="en-US"/>
              <a:t>エンティティに値と同義語を登録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A78709-F86C-954D-A00E-638713BC8FA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58703"/>
            <a:ext cx="12308114" cy="28462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640DC4-FC08-6B49-AD8A-6FC67658E2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571" y="4991508"/>
            <a:ext cx="13033829" cy="3238092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DCDC9362-6657-C14E-AB6A-A3390EEF4154}"/>
              </a:ext>
            </a:extLst>
          </p:cNvPr>
          <p:cNvSpPr/>
          <p:nvPr/>
        </p:nvSpPr>
        <p:spPr>
          <a:xfrm>
            <a:off x="1087729" y="2510875"/>
            <a:ext cx="2003814" cy="11176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Line Callout 2 14">
            <a:extLst>
              <a:ext uri="{FF2B5EF4-FFF2-40B4-BE49-F238E27FC236}">
                <a16:creationId xmlns:a16="http://schemas.microsoft.com/office/drawing/2014/main" id="{EA05A89E-549F-6D43-8FDD-798D53A76849}"/>
              </a:ext>
            </a:extLst>
          </p:cNvPr>
          <p:cNvSpPr/>
          <p:nvPr/>
        </p:nvSpPr>
        <p:spPr>
          <a:xfrm>
            <a:off x="3982432" y="2220473"/>
            <a:ext cx="10256082" cy="580804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6027"/>
              <a:gd name="adj5" fmla="val 94026"/>
              <a:gd name="adj6" fmla="val -8489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1. Entity name</a:t>
            </a:r>
            <a:r>
              <a:rPr lang="ja-JP" altLang="en-US" sz="2400">
                <a:solidFill>
                  <a:srgbClr val="26343F"/>
                </a:solidFill>
              </a:rPr>
              <a:t>に「問い合わせ内容」と入力して</a:t>
            </a:r>
            <a:r>
              <a:rPr lang="en-US" altLang="ja-JP" sz="2400" dirty="0">
                <a:solidFill>
                  <a:srgbClr val="26343F"/>
                </a:solidFill>
              </a:rPr>
              <a:t>Create entity</a:t>
            </a:r>
            <a:r>
              <a:rPr lang="ja-JP" altLang="en-US" sz="2400">
                <a:solidFill>
                  <a:srgbClr val="26343F"/>
                </a:solidFill>
              </a:rPr>
              <a:t>をクリック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9" name="角丸四角形 6">
            <a:extLst>
              <a:ext uri="{FF2B5EF4-FFF2-40B4-BE49-F238E27FC236}">
                <a16:creationId xmlns:a16="http://schemas.microsoft.com/office/drawing/2014/main" id="{C25CCBE2-638C-754A-8A60-A48E7364A5B9}"/>
              </a:ext>
            </a:extLst>
          </p:cNvPr>
          <p:cNvSpPr/>
          <p:nvPr/>
        </p:nvSpPr>
        <p:spPr>
          <a:xfrm>
            <a:off x="2604471" y="5818801"/>
            <a:ext cx="11634043" cy="14528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0" name="Line Callout 2 14">
            <a:extLst>
              <a:ext uri="{FF2B5EF4-FFF2-40B4-BE49-F238E27FC236}">
                <a16:creationId xmlns:a16="http://schemas.microsoft.com/office/drawing/2014/main" id="{C70F9AF3-F218-714C-9E68-ECAF69624181}"/>
              </a:ext>
            </a:extLst>
          </p:cNvPr>
          <p:cNvSpPr/>
          <p:nvPr/>
        </p:nvSpPr>
        <p:spPr>
          <a:xfrm>
            <a:off x="3982432" y="4441371"/>
            <a:ext cx="8644997" cy="1190875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6027"/>
              <a:gd name="adj5" fmla="val 114826"/>
              <a:gd name="adj6" fmla="val -9568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2. Value name</a:t>
            </a:r>
            <a:r>
              <a:rPr lang="ja-JP" altLang="en-US" sz="2400">
                <a:solidFill>
                  <a:srgbClr val="26343F"/>
                </a:solidFill>
              </a:rPr>
              <a:t>に「電話番号」、</a:t>
            </a:r>
            <a:r>
              <a:rPr lang="en-US" altLang="ja-JP" sz="2400" dirty="0">
                <a:solidFill>
                  <a:srgbClr val="26343F"/>
                </a:solidFill>
              </a:rPr>
              <a:t>Synonyms</a:t>
            </a:r>
            <a:r>
              <a:rPr lang="ja-JP" altLang="en-US" sz="2400">
                <a:solidFill>
                  <a:srgbClr val="26343F"/>
                </a:solidFill>
              </a:rPr>
              <a:t>に「電話」「番号」「テレフォン」と入力して</a:t>
            </a:r>
            <a:r>
              <a:rPr lang="en-US" altLang="ja-JP" sz="2400" dirty="0">
                <a:solidFill>
                  <a:srgbClr val="26343F"/>
                </a:solidFill>
              </a:rPr>
              <a:t>Add value </a:t>
            </a:r>
            <a:r>
              <a:rPr lang="ja-JP" altLang="en-US" sz="2400">
                <a:solidFill>
                  <a:srgbClr val="26343F"/>
                </a:solidFill>
              </a:rPr>
              <a:t>をクリック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1" name="正方形/長方形 3">
            <a:extLst>
              <a:ext uri="{FF2B5EF4-FFF2-40B4-BE49-F238E27FC236}">
                <a16:creationId xmlns:a16="http://schemas.microsoft.com/office/drawing/2014/main" id="{41DA10C7-63DA-D34E-B4AC-07703804704C}"/>
              </a:ext>
            </a:extLst>
          </p:cNvPr>
          <p:cNvSpPr/>
          <p:nvPr/>
        </p:nvSpPr>
        <p:spPr>
          <a:xfrm>
            <a:off x="1058477" y="938380"/>
            <a:ext cx="12788152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「問い合わせ内容」という名前のエンティティを作成します。「電話番号」の同義語として「電話」「番号」「テレフォン」を登録します。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9571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588E46-129B-9E48-894A-E96F554C8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06" y="0"/>
            <a:ext cx="11323093" cy="736238"/>
          </a:xfrm>
        </p:spPr>
        <p:txBody>
          <a:bodyPr/>
          <a:lstStyle/>
          <a:p>
            <a:r>
              <a:rPr lang="ja-JP" altLang="en-US"/>
              <a:t>エンティティに値と同義語を登録（続き）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27897C-73D7-6E4A-AA54-F8162DB2FB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257" y="2259410"/>
            <a:ext cx="13861143" cy="5317048"/>
          </a:xfrm>
          <a:prstGeom prst="rect">
            <a:avLst/>
          </a:prstGeom>
        </p:spPr>
      </p:pic>
      <p:sp>
        <p:nvSpPr>
          <p:cNvPr id="5" name="正方形/長方形 3">
            <a:extLst>
              <a:ext uri="{FF2B5EF4-FFF2-40B4-BE49-F238E27FC236}">
                <a16:creationId xmlns:a16="http://schemas.microsoft.com/office/drawing/2014/main" id="{25A60FC7-7C61-9A46-B44A-F07210F7827D}"/>
              </a:ext>
            </a:extLst>
          </p:cNvPr>
          <p:cNvSpPr/>
          <p:nvPr/>
        </p:nvSpPr>
        <p:spPr>
          <a:xfrm>
            <a:off x="1058477" y="938380"/>
            <a:ext cx="12788152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同様に「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」の同義語として「ホームページ」「ウェブサイト」「ウェブ」を登録します。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角丸四角形 6">
            <a:extLst>
              <a:ext uri="{FF2B5EF4-FFF2-40B4-BE49-F238E27FC236}">
                <a16:creationId xmlns:a16="http://schemas.microsoft.com/office/drawing/2014/main" id="{2D6E536B-509E-9F40-8D9C-259AF4515D1F}"/>
              </a:ext>
            </a:extLst>
          </p:cNvPr>
          <p:cNvSpPr/>
          <p:nvPr/>
        </p:nvSpPr>
        <p:spPr>
          <a:xfrm>
            <a:off x="1864243" y="5818801"/>
            <a:ext cx="11634043" cy="14528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7" name="Line Callout 2 14">
            <a:extLst>
              <a:ext uri="{FF2B5EF4-FFF2-40B4-BE49-F238E27FC236}">
                <a16:creationId xmlns:a16="http://schemas.microsoft.com/office/drawing/2014/main" id="{82DCF334-EEC7-7540-82A8-39C337E9ACC4}"/>
              </a:ext>
            </a:extLst>
          </p:cNvPr>
          <p:cNvSpPr/>
          <p:nvPr/>
        </p:nvSpPr>
        <p:spPr>
          <a:xfrm>
            <a:off x="5201632" y="4743441"/>
            <a:ext cx="8644997" cy="639332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6027"/>
              <a:gd name="adj5" fmla="val 171582"/>
              <a:gd name="adj6" fmla="val -9568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>
                <a:solidFill>
                  <a:srgbClr val="26343F"/>
                </a:solidFill>
              </a:rPr>
              <a:t>「電話番号」と「</a:t>
            </a:r>
            <a:r>
              <a:rPr lang="en-US" altLang="ja-JP" sz="2400" dirty="0">
                <a:solidFill>
                  <a:srgbClr val="26343F"/>
                </a:solidFill>
              </a:rPr>
              <a:t>URL</a:t>
            </a:r>
            <a:r>
              <a:rPr lang="ja-JP" altLang="en-US" sz="2400">
                <a:solidFill>
                  <a:srgbClr val="26343F"/>
                </a:solidFill>
              </a:rPr>
              <a:t>」の同義語が登録されました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8" name="角丸四角形 6">
            <a:extLst>
              <a:ext uri="{FF2B5EF4-FFF2-40B4-BE49-F238E27FC236}">
                <a16:creationId xmlns:a16="http://schemas.microsoft.com/office/drawing/2014/main" id="{0CB5D5CA-3211-4E42-BC5E-5D732D0FC84C}"/>
              </a:ext>
            </a:extLst>
          </p:cNvPr>
          <p:cNvSpPr/>
          <p:nvPr/>
        </p:nvSpPr>
        <p:spPr>
          <a:xfrm>
            <a:off x="1999181" y="2259410"/>
            <a:ext cx="569847" cy="4898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9" name="Line Callout 2 14">
            <a:extLst>
              <a:ext uri="{FF2B5EF4-FFF2-40B4-BE49-F238E27FC236}">
                <a16:creationId xmlns:a16="http://schemas.microsoft.com/office/drawing/2014/main" id="{FA25E604-6105-E942-856C-645597A7866B}"/>
              </a:ext>
            </a:extLst>
          </p:cNvPr>
          <p:cNvSpPr/>
          <p:nvPr/>
        </p:nvSpPr>
        <p:spPr>
          <a:xfrm>
            <a:off x="5201632" y="1735786"/>
            <a:ext cx="4755168" cy="836727"/>
          </a:xfrm>
          <a:prstGeom prst="borderCallout2">
            <a:avLst>
              <a:gd name="adj1" fmla="val 28082"/>
              <a:gd name="adj2" fmla="val -106"/>
              <a:gd name="adj3" fmla="val 27786"/>
              <a:gd name="adj4" fmla="val -55530"/>
              <a:gd name="adj5" fmla="val 61637"/>
              <a:gd name="adj6" fmla="val -59903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>
                <a:solidFill>
                  <a:srgbClr val="26343F"/>
                </a:solidFill>
              </a:rPr>
              <a:t>登録できたら「←」をクリック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1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15EAC9-21B2-8D4C-B9B8-4F4887035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子ノードを作成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7DBF2-5B00-8040-88FD-2A3F33DC3C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565" y="1972129"/>
            <a:ext cx="5976563" cy="62574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D136DA-4A53-AE44-A00A-7C1D39B5170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9244" y="3349051"/>
            <a:ext cx="5336470" cy="4568491"/>
          </a:xfrm>
          <a:prstGeom prst="rect">
            <a:avLst/>
          </a:prstGeom>
        </p:spPr>
      </p:pic>
      <p:sp>
        <p:nvSpPr>
          <p:cNvPr id="6" name="角丸四角形 6">
            <a:extLst>
              <a:ext uri="{FF2B5EF4-FFF2-40B4-BE49-F238E27FC236}">
                <a16:creationId xmlns:a16="http://schemas.microsoft.com/office/drawing/2014/main" id="{697F88C4-F3AD-2F4E-8AD8-B4465064CDD0}"/>
              </a:ext>
            </a:extLst>
          </p:cNvPr>
          <p:cNvSpPr/>
          <p:nvPr/>
        </p:nvSpPr>
        <p:spPr>
          <a:xfrm>
            <a:off x="3879922" y="2859154"/>
            <a:ext cx="837221" cy="8129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角丸四角形 6">
            <a:extLst>
              <a:ext uri="{FF2B5EF4-FFF2-40B4-BE49-F238E27FC236}">
                <a16:creationId xmlns:a16="http://schemas.microsoft.com/office/drawing/2014/main" id="{D7EB5B90-F09F-9F49-8446-EC8F51C1596B}"/>
              </a:ext>
            </a:extLst>
          </p:cNvPr>
          <p:cNvSpPr/>
          <p:nvPr/>
        </p:nvSpPr>
        <p:spPr>
          <a:xfrm>
            <a:off x="6110515" y="6045040"/>
            <a:ext cx="631372" cy="70410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9" name="角丸四角形 6">
            <a:extLst>
              <a:ext uri="{FF2B5EF4-FFF2-40B4-BE49-F238E27FC236}">
                <a16:creationId xmlns:a16="http://schemas.microsoft.com/office/drawing/2014/main" id="{6D30C996-0695-EB4F-AEDD-6D657481254C}"/>
              </a:ext>
            </a:extLst>
          </p:cNvPr>
          <p:cNvSpPr/>
          <p:nvPr/>
        </p:nvSpPr>
        <p:spPr>
          <a:xfrm>
            <a:off x="11146971" y="5068126"/>
            <a:ext cx="1915886" cy="70410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0" name="Line Callout 2 14">
            <a:extLst>
              <a:ext uri="{FF2B5EF4-FFF2-40B4-BE49-F238E27FC236}">
                <a16:creationId xmlns:a16="http://schemas.microsoft.com/office/drawing/2014/main" id="{6936D19D-1FB8-F946-AEE0-C7F45A038418}"/>
              </a:ext>
            </a:extLst>
          </p:cNvPr>
          <p:cNvSpPr/>
          <p:nvPr/>
        </p:nvSpPr>
        <p:spPr>
          <a:xfrm>
            <a:off x="6775318" y="2922813"/>
            <a:ext cx="6362963" cy="836727"/>
          </a:xfrm>
          <a:prstGeom prst="borderCallout2">
            <a:avLst>
              <a:gd name="adj1" fmla="val 28082"/>
              <a:gd name="adj2" fmla="val -106"/>
              <a:gd name="adj3" fmla="val 27786"/>
              <a:gd name="adj4" fmla="val -11577"/>
              <a:gd name="adj5" fmla="val 366936"/>
              <a:gd name="adj6" fmla="val -5777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2. </a:t>
            </a:r>
            <a:r>
              <a:rPr lang="ja-JP" altLang="en-US" sz="2400">
                <a:solidFill>
                  <a:srgbClr val="26343F"/>
                </a:solidFill>
              </a:rPr>
              <a:t>経済戦略局ノードの　　をクリックします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3263B3-0B6C-5A4C-BD0A-EA7B1C484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802" y="3047262"/>
            <a:ext cx="381000" cy="558800"/>
          </a:xfrm>
          <a:prstGeom prst="rect">
            <a:avLst/>
          </a:prstGeom>
        </p:spPr>
      </p:pic>
      <p:sp>
        <p:nvSpPr>
          <p:cNvPr id="12" name="Line Callout 2 14">
            <a:extLst>
              <a:ext uri="{FF2B5EF4-FFF2-40B4-BE49-F238E27FC236}">
                <a16:creationId xmlns:a16="http://schemas.microsoft.com/office/drawing/2014/main" id="{93A3A1D4-709C-3F44-B09D-1FA1985C0DA4}"/>
              </a:ext>
            </a:extLst>
          </p:cNvPr>
          <p:cNvSpPr/>
          <p:nvPr/>
        </p:nvSpPr>
        <p:spPr>
          <a:xfrm>
            <a:off x="8267437" y="4032300"/>
            <a:ext cx="4621249" cy="836727"/>
          </a:xfrm>
          <a:prstGeom prst="borderCallout2">
            <a:avLst>
              <a:gd name="adj1" fmla="val 100937"/>
              <a:gd name="adj2" fmla="val 46851"/>
              <a:gd name="adj3" fmla="val 166558"/>
              <a:gd name="adj4" fmla="val 52347"/>
              <a:gd name="adj5" fmla="val 167451"/>
              <a:gd name="adj6" fmla="val 62107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3. Add child node</a:t>
            </a:r>
            <a:r>
              <a:rPr lang="ja-JP" altLang="en-US" sz="2400">
                <a:solidFill>
                  <a:srgbClr val="26343F"/>
                </a:solidFill>
              </a:rPr>
              <a:t>をクリックして子ノードを追加します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3" name="正方形/長方形 3">
            <a:extLst>
              <a:ext uri="{FF2B5EF4-FFF2-40B4-BE49-F238E27FC236}">
                <a16:creationId xmlns:a16="http://schemas.microsoft.com/office/drawing/2014/main" id="{8C59ACE1-40C4-3148-B31D-8F35E5405E76}"/>
              </a:ext>
            </a:extLst>
          </p:cNvPr>
          <p:cNvSpPr/>
          <p:nvPr/>
        </p:nvSpPr>
        <p:spPr>
          <a:xfrm>
            <a:off x="1058477" y="938380"/>
            <a:ext cx="12788152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Dialog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のページに切り替えて、「経済戦略局」ノードに子ノードを追加します。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Line Callout 2 14">
            <a:extLst>
              <a:ext uri="{FF2B5EF4-FFF2-40B4-BE49-F238E27FC236}">
                <a16:creationId xmlns:a16="http://schemas.microsoft.com/office/drawing/2014/main" id="{ACAE9A63-4EC2-EF40-9AE6-FF7B69D24906}"/>
              </a:ext>
            </a:extLst>
          </p:cNvPr>
          <p:cNvSpPr/>
          <p:nvPr/>
        </p:nvSpPr>
        <p:spPr>
          <a:xfrm>
            <a:off x="5201632" y="1735786"/>
            <a:ext cx="4755168" cy="836727"/>
          </a:xfrm>
          <a:prstGeom prst="borderCallout2">
            <a:avLst>
              <a:gd name="adj1" fmla="val 28082"/>
              <a:gd name="adj2" fmla="val -106"/>
              <a:gd name="adj3" fmla="val 27786"/>
              <a:gd name="adj4" fmla="val -11577"/>
              <a:gd name="adj5" fmla="val 136227"/>
              <a:gd name="adj6" fmla="val -1686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1. Dialog</a:t>
            </a:r>
            <a:r>
              <a:rPr lang="ja-JP" altLang="en-US" sz="2400">
                <a:solidFill>
                  <a:srgbClr val="26343F"/>
                </a:solidFill>
              </a:rPr>
              <a:t>のページに切り替えます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402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ADF06E-EE32-1A43-AF06-A82236552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子ノードの条件にエンティティを設定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B4412-4341-BC41-97F8-2C28A6C8B2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41712"/>
            <a:ext cx="6880267" cy="5878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257C0-1645-7D42-870C-22E38EB25E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7629" y="5050313"/>
            <a:ext cx="3387169" cy="1989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CF8CF8-DC0C-BE4D-8F19-C0455510F8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2160" y="5229677"/>
            <a:ext cx="3188839" cy="2980871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4346B6DB-C157-8B48-A358-9CF856A0FE4F}"/>
              </a:ext>
            </a:extLst>
          </p:cNvPr>
          <p:cNvSpPr/>
          <p:nvPr/>
        </p:nvSpPr>
        <p:spPr>
          <a:xfrm>
            <a:off x="4573424" y="4837240"/>
            <a:ext cx="2451490" cy="16408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Line Callout 2 14">
            <a:extLst>
              <a:ext uri="{FF2B5EF4-FFF2-40B4-BE49-F238E27FC236}">
                <a16:creationId xmlns:a16="http://schemas.microsoft.com/office/drawing/2014/main" id="{E50B39E0-4546-CA43-8C85-E369243DA16B}"/>
              </a:ext>
            </a:extLst>
          </p:cNvPr>
          <p:cNvSpPr/>
          <p:nvPr/>
        </p:nvSpPr>
        <p:spPr>
          <a:xfrm>
            <a:off x="5828197" y="2082486"/>
            <a:ext cx="8522802" cy="836727"/>
          </a:xfrm>
          <a:prstGeom prst="borderCallout2">
            <a:avLst>
              <a:gd name="adj1" fmla="val 28082"/>
              <a:gd name="adj2" fmla="val -106"/>
              <a:gd name="adj3" fmla="val 27786"/>
              <a:gd name="adj4" fmla="val -4210"/>
              <a:gd name="adj5" fmla="val 311426"/>
              <a:gd name="adj6" fmla="val -9688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defTabSz="1012900">
              <a:spcBef>
                <a:spcPct val="20000"/>
              </a:spcBef>
              <a:buSzPct val="100000"/>
              <a:buAutoNum type="arabicPeriod"/>
            </a:pPr>
            <a:r>
              <a:rPr lang="en-US" altLang="ja-JP" sz="2400" dirty="0">
                <a:solidFill>
                  <a:srgbClr val="26343F"/>
                </a:solidFill>
              </a:rPr>
              <a:t>Enter an intent, entity or context variable…</a:t>
            </a:r>
            <a:r>
              <a:rPr lang="ja-JP" altLang="en-US" sz="2400">
                <a:solidFill>
                  <a:srgbClr val="26343F"/>
                </a:solidFill>
              </a:rPr>
              <a:t> をクリックして、</a:t>
            </a:r>
            <a:endParaRPr lang="en-US" altLang="ja-JP" sz="2400" dirty="0">
              <a:solidFill>
                <a:srgbClr val="26343F"/>
              </a:solidFill>
            </a:endParaRPr>
          </a:p>
          <a:p>
            <a:pPr marL="533400" indent="-533400" algn="ctr" defTabSz="1012900">
              <a:spcBef>
                <a:spcPct val="20000"/>
              </a:spcBef>
              <a:buSzPct val="100000"/>
            </a:pPr>
            <a:r>
              <a:rPr lang="ja-JP" altLang="en-US" sz="2400">
                <a:solidFill>
                  <a:srgbClr val="26343F"/>
                </a:solidFill>
              </a:rPr>
              <a:t>表示されたプルダウンメニューから</a:t>
            </a:r>
            <a:r>
              <a:rPr lang="en-US" altLang="ja-JP" sz="2400" dirty="0">
                <a:solidFill>
                  <a:srgbClr val="26343F"/>
                </a:solidFill>
              </a:rPr>
              <a:t>@ entities</a:t>
            </a:r>
            <a:r>
              <a:rPr lang="ja-JP" altLang="en-US" sz="2400">
                <a:solidFill>
                  <a:srgbClr val="26343F"/>
                </a:solidFill>
              </a:rPr>
              <a:t>を選択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9" name="角丸四角形 6">
            <a:extLst>
              <a:ext uri="{FF2B5EF4-FFF2-40B4-BE49-F238E27FC236}">
                <a16:creationId xmlns:a16="http://schemas.microsoft.com/office/drawing/2014/main" id="{63918086-7955-554D-9365-64D099516D15}"/>
              </a:ext>
            </a:extLst>
          </p:cNvPr>
          <p:cNvSpPr/>
          <p:nvPr/>
        </p:nvSpPr>
        <p:spPr>
          <a:xfrm>
            <a:off x="7579216" y="6347431"/>
            <a:ext cx="2058270" cy="6288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0" name="角丸四角形 6">
            <a:extLst>
              <a:ext uri="{FF2B5EF4-FFF2-40B4-BE49-F238E27FC236}">
                <a16:creationId xmlns:a16="http://schemas.microsoft.com/office/drawing/2014/main" id="{C3D97D90-E879-9D47-9CA6-D69BE63B8E34}"/>
              </a:ext>
            </a:extLst>
          </p:cNvPr>
          <p:cNvSpPr/>
          <p:nvPr/>
        </p:nvSpPr>
        <p:spPr>
          <a:xfrm>
            <a:off x="12874170" y="5527381"/>
            <a:ext cx="346259" cy="6288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1" name="角丸四角形 6">
            <a:extLst>
              <a:ext uri="{FF2B5EF4-FFF2-40B4-BE49-F238E27FC236}">
                <a16:creationId xmlns:a16="http://schemas.microsoft.com/office/drawing/2014/main" id="{D91372B9-81B5-E544-9523-022A5584E776}"/>
              </a:ext>
            </a:extLst>
          </p:cNvPr>
          <p:cNvSpPr/>
          <p:nvPr/>
        </p:nvSpPr>
        <p:spPr>
          <a:xfrm>
            <a:off x="11432759" y="6507306"/>
            <a:ext cx="1441411" cy="6288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2" name="Line Callout 2 14">
            <a:extLst>
              <a:ext uri="{FF2B5EF4-FFF2-40B4-BE49-F238E27FC236}">
                <a16:creationId xmlns:a16="http://schemas.microsoft.com/office/drawing/2014/main" id="{A44DC179-97C7-4A42-97CF-694CBCA8C805}"/>
              </a:ext>
            </a:extLst>
          </p:cNvPr>
          <p:cNvSpPr/>
          <p:nvPr/>
        </p:nvSpPr>
        <p:spPr>
          <a:xfrm>
            <a:off x="7264184" y="3110124"/>
            <a:ext cx="4942330" cy="560681"/>
          </a:xfrm>
          <a:prstGeom prst="borderCallout2">
            <a:avLst>
              <a:gd name="adj1" fmla="val 28082"/>
              <a:gd name="adj2" fmla="val -106"/>
              <a:gd name="adj3" fmla="val 29521"/>
              <a:gd name="adj4" fmla="val -10083"/>
              <a:gd name="adj5" fmla="val 574136"/>
              <a:gd name="adj6" fmla="val 1061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2. </a:t>
            </a:r>
            <a:r>
              <a:rPr lang="ja-JP" altLang="en-US" sz="2400">
                <a:solidFill>
                  <a:srgbClr val="26343F"/>
                </a:solidFill>
              </a:rPr>
              <a:t>「</a:t>
            </a:r>
            <a:r>
              <a:rPr lang="en-US" altLang="ja-JP" sz="2400" dirty="0">
                <a:solidFill>
                  <a:srgbClr val="26343F"/>
                </a:solidFill>
              </a:rPr>
              <a:t>@</a:t>
            </a:r>
            <a:r>
              <a:rPr lang="ja-JP" altLang="en-US" sz="2400">
                <a:solidFill>
                  <a:srgbClr val="26343F"/>
                </a:solidFill>
              </a:rPr>
              <a:t>問い合わせ内容」を選択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3" name="Line Callout 2 14">
            <a:extLst>
              <a:ext uri="{FF2B5EF4-FFF2-40B4-BE49-F238E27FC236}">
                <a16:creationId xmlns:a16="http://schemas.microsoft.com/office/drawing/2014/main" id="{FB968DF4-118A-374D-B79C-F151EF28AAE6}"/>
              </a:ext>
            </a:extLst>
          </p:cNvPr>
          <p:cNvSpPr/>
          <p:nvPr/>
        </p:nvSpPr>
        <p:spPr>
          <a:xfrm>
            <a:off x="8104969" y="3884843"/>
            <a:ext cx="4942330" cy="560681"/>
          </a:xfrm>
          <a:prstGeom prst="borderCallout2">
            <a:avLst>
              <a:gd name="adj1" fmla="val 43614"/>
              <a:gd name="adj2" fmla="val 100037"/>
              <a:gd name="adj3" fmla="val 45053"/>
              <a:gd name="adj4" fmla="val 110616"/>
              <a:gd name="adj5" fmla="val 291968"/>
              <a:gd name="adj6" fmla="val 100186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3. </a:t>
            </a:r>
            <a:r>
              <a:rPr lang="ja-JP" altLang="en-US" sz="2400">
                <a:solidFill>
                  <a:srgbClr val="26343F"/>
                </a:solidFill>
              </a:rPr>
              <a:t>「</a:t>
            </a:r>
            <a:r>
              <a:rPr lang="en-US" altLang="ja-JP" sz="2400" dirty="0">
                <a:solidFill>
                  <a:srgbClr val="26343F"/>
                </a:solidFill>
              </a:rPr>
              <a:t>:</a:t>
            </a:r>
            <a:r>
              <a:rPr lang="ja-JP" altLang="en-US" sz="2400">
                <a:solidFill>
                  <a:srgbClr val="26343F"/>
                </a:solidFill>
              </a:rPr>
              <a:t>」（半角のコロン）を追加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4" name="Line Callout 2 14">
            <a:extLst>
              <a:ext uri="{FF2B5EF4-FFF2-40B4-BE49-F238E27FC236}">
                <a16:creationId xmlns:a16="http://schemas.microsoft.com/office/drawing/2014/main" id="{BF2AC415-8543-A445-9EE7-046A6EA5C486}"/>
              </a:ext>
            </a:extLst>
          </p:cNvPr>
          <p:cNvSpPr/>
          <p:nvPr/>
        </p:nvSpPr>
        <p:spPr>
          <a:xfrm>
            <a:off x="9114755" y="4620039"/>
            <a:ext cx="3498159" cy="621183"/>
          </a:xfrm>
          <a:prstGeom prst="borderCallout2">
            <a:avLst>
              <a:gd name="adj1" fmla="val 104364"/>
              <a:gd name="adj2" fmla="val 33651"/>
              <a:gd name="adj3" fmla="val 339459"/>
              <a:gd name="adj4" fmla="val 52943"/>
              <a:gd name="adj5" fmla="val 340834"/>
              <a:gd name="adj6" fmla="val 67138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4. </a:t>
            </a:r>
            <a:r>
              <a:rPr lang="ja-JP" altLang="en-US" sz="2400">
                <a:solidFill>
                  <a:srgbClr val="26343F"/>
                </a:solidFill>
              </a:rPr>
              <a:t>電話番号を選択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5" name="正方形/長方形 3">
            <a:extLst>
              <a:ext uri="{FF2B5EF4-FFF2-40B4-BE49-F238E27FC236}">
                <a16:creationId xmlns:a16="http://schemas.microsoft.com/office/drawing/2014/main" id="{869FC779-3EF7-CE47-82A3-C37BB3264298}"/>
              </a:ext>
            </a:extLst>
          </p:cNvPr>
          <p:cNvSpPr/>
          <p:nvPr/>
        </p:nvSpPr>
        <p:spPr>
          <a:xfrm>
            <a:off x="1185140" y="850508"/>
            <a:ext cx="12788152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子ノードの条件に、先程作成したエンティティを選択します。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まず「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@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問い合わせ内容：電話番号」を設定します。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8840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1E7BE3-45BB-0C46-A967-FCDDC9BC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子ノードの応答を定義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045B3-69F9-F242-859D-D34014647D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1498362"/>
            <a:ext cx="13919200" cy="6731238"/>
          </a:xfrm>
          <a:prstGeom prst="rect">
            <a:avLst/>
          </a:prstGeom>
        </p:spPr>
      </p:pic>
      <p:sp>
        <p:nvSpPr>
          <p:cNvPr id="5" name="角丸四角形 6">
            <a:extLst>
              <a:ext uri="{FF2B5EF4-FFF2-40B4-BE49-F238E27FC236}">
                <a16:creationId xmlns:a16="http://schemas.microsoft.com/office/drawing/2014/main" id="{7F9FEF48-C5EE-9B46-B4E9-D0952E66BCCF}"/>
              </a:ext>
            </a:extLst>
          </p:cNvPr>
          <p:cNvSpPr/>
          <p:nvPr/>
        </p:nvSpPr>
        <p:spPr>
          <a:xfrm>
            <a:off x="6055215" y="6202294"/>
            <a:ext cx="3233927" cy="6288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6" name="Line Callout 2 14">
            <a:extLst>
              <a:ext uri="{FF2B5EF4-FFF2-40B4-BE49-F238E27FC236}">
                <a16:creationId xmlns:a16="http://schemas.microsoft.com/office/drawing/2014/main" id="{B6E9BCD7-99B9-D249-9321-AC99778105AE}"/>
              </a:ext>
            </a:extLst>
          </p:cNvPr>
          <p:cNvSpPr/>
          <p:nvPr/>
        </p:nvSpPr>
        <p:spPr>
          <a:xfrm>
            <a:off x="6055215" y="2877902"/>
            <a:ext cx="2987185" cy="560681"/>
          </a:xfrm>
          <a:prstGeom prst="borderCallout2">
            <a:avLst>
              <a:gd name="adj1" fmla="val 28082"/>
              <a:gd name="adj2" fmla="val -106"/>
              <a:gd name="adj3" fmla="val 26932"/>
              <a:gd name="adj4" fmla="val -21744"/>
              <a:gd name="adj5" fmla="val 592257"/>
              <a:gd name="adj6" fmla="val 7972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1. </a:t>
            </a:r>
            <a:r>
              <a:rPr lang="ja-JP" altLang="en-US" sz="2400">
                <a:solidFill>
                  <a:srgbClr val="26343F"/>
                </a:solidFill>
              </a:rPr>
              <a:t>応答文を入力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E633DCDC-9F0C-4942-90A5-E7693569C400}"/>
              </a:ext>
            </a:extLst>
          </p:cNvPr>
          <p:cNvSpPr/>
          <p:nvPr/>
        </p:nvSpPr>
        <p:spPr>
          <a:xfrm>
            <a:off x="13991771" y="3292179"/>
            <a:ext cx="609601" cy="6288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Line Callout 2 14">
            <a:extLst>
              <a:ext uri="{FF2B5EF4-FFF2-40B4-BE49-F238E27FC236}">
                <a16:creationId xmlns:a16="http://schemas.microsoft.com/office/drawing/2014/main" id="{9762BD68-B22F-C94C-899D-653067FF02C9}"/>
              </a:ext>
            </a:extLst>
          </p:cNvPr>
          <p:cNvSpPr/>
          <p:nvPr/>
        </p:nvSpPr>
        <p:spPr>
          <a:xfrm>
            <a:off x="9792643" y="2877901"/>
            <a:ext cx="2987185" cy="560681"/>
          </a:xfrm>
          <a:prstGeom prst="borderCallout2">
            <a:avLst>
              <a:gd name="adj1" fmla="val 41025"/>
              <a:gd name="adj2" fmla="val 99500"/>
              <a:gd name="adj3" fmla="val 39876"/>
              <a:gd name="adj4" fmla="val 122564"/>
              <a:gd name="adj5" fmla="val 123704"/>
              <a:gd name="adj6" fmla="val 140619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2. ×</a:t>
            </a:r>
            <a:r>
              <a:rPr lang="ja-JP" altLang="en-US" sz="2400">
                <a:solidFill>
                  <a:srgbClr val="26343F"/>
                </a:solidFill>
              </a:rPr>
              <a:t>をクリック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9" name="正方形/長方形 3">
            <a:extLst>
              <a:ext uri="{FF2B5EF4-FFF2-40B4-BE49-F238E27FC236}">
                <a16:creationId xmlns:a16="http://schemas.microsoft.com/office/drawing/2014/main" id="{93C6A5D3-910F-4A4C-B662-02BD0FC4A2EF}"/>
              </a:ext>
            </a:extLst>
          </p:cNvPr>
          <p:cNvSpPr/>
          <p:nvPr/>
        </p:nvSpPr>
        <p:spPr>
          <a:xfrm>
            <a:off x="1185140" y="850508"/>
            <a:ext cx="1278815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「＠問い合わせ内容：電話番号」の時の応答文を定義します。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2408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35A9AE-D2ED-5446-8CC1-6ADEBE09E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子ノードをもう一つ追加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535DD2-4110-D749-A5F5-6CA0CAECA2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272" y="1872343"/>
            <a:ext cx="6644997" cy="6357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E06AC3-21E0-1545-85B5-F0171DCA41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3999" y="4862286"/>
            <a:ext cx="3099129" cy="1850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0A408-F510-2441-BC9C-E3CA4C7DE14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8253" y="5196114"/>
            <a:ext cx="2959041" cy="2782206"/>
          </a:xfrm>
          <a:prstGeom prst="rect">
            <a:avLst/>
          </a:prstGeom>
        </p:spPr>
      </p:pic>
      <p:sp>
        <p:nvSpPr>
          <p:cNvPr id="7" name="正方形/長方形 3">
            <a:extLst>
              <a:ext uri="{FF2B5EF4-FFF2-40B4-BE49-F238E27FC236}">
                <a16:creationId xmlns:a16="http://schemas.microsoft.com/office/drawing/2014/main" id="{A2D340A6-6E95-DE4A-96B9-B26428D986C6}"/>
              </a:ext>
            </a:extLst>
          </p:cNvPr>
          <p:cNvSpPr/>
          <p:nvPr/>
        </p:nvSpPr>
        <p:spPr>
          <a:xfrm>
            <a:off x="1185140" y="850508"/>
            <a:ext cx="12788152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子ノードをもうひとつ追加します。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条件として「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@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問い合わせ内容：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」を設定します。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角丸四角形 6">
            <a:extLst>
              <a:ext uri="{FF2B5EF4-FFF2-40B4-BE49-F238E27FC236}">
                <a16:creationId xmlns:a16="http://schemas.microsoft.com/office/drawing/2014/main" id="{23A38C63-599F-ED4E-A677-76D7C12960DA}"/>
              </a:ext>
            </a:extLst>
          </p:cNvPr>
          <p:cNvSpPr/>
          <p:nvPr/>
        </p:nvSpPr>
        <p:spPr>
          <a:xfrm>
            <a:off x="4936279" y="4837240"/>
            <a:ext cx="2451490" cy="16408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9" name="角丸四角形 6">
            <a:extLst>
              <a:ext uri="{FF2B5EF4-FFF2-40B4-BE49-F238E27FC236}">
                <a16:creationId xmlns:a16="http://schemas.microsoft.com/office/drawing/2014/main" id="{72CB7FAA-703A-D545-B82A-F1BD91B7F98A}"/>
              </a:ext>
            </a:extLst>
          </p:cNvPr>
          <p:cNvSpPr/>
          <p:nvPr/>
        </p:nvSpPr>
        <p:spPr>
          <a:xfrm>
            <a:off x="7942070" y="6071665"/>
            <a:ext cx="3016215" cy="6288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0" name="角丸四角形 6">
            <a:extLst>
              <a:ext uri="{FF2B5EF4-FFF2-40B4-BE49-F238E27FC236}">
                <a16:creationId xmlns:a16="http://schemas.microsoft.com/office/drawing/2014/main" id="{9CD4AC0F-6D7A-5045-89D9-6213E76C8624}"/>
              </a:ext>
            </a:extLst>
          </p:cNvPr>
          <p:cNvSpPr/>
          <p:nvPr/>
        </p:nvSpPr>
        <p:spPr>
          <a:xfrm>
            <a:off x="13164455" y="5527381"/>
            <a:ext cx="346259" cy="6288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1" name="角丸四角形 6">
            <a:extLst>
              <a:ext uri="{FF2B5EF4-FFF2-40B4-BE49-F238E27FC236}">
                <a16:creationId xmlns:a16="http://schemas.microsoft.com/office/drawing/2014/main" id="{1B97C3A4-A6DF-094B-B06A-9A6DE22D799F}"/>
              </a:ext>
            </a:extLst>
          </p:cNvPr>
          <p:cNvSpPr/>
          <p:nvPr/>
        </p:nvSpPr>
        <p:spPr>
          <a:xfrm>
            <a:off x="11723044" y="6928223"/>
            <a:ext cx="2805756" cy="6288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2" name="Line Callout 2 14">
            <a:extLst>
              <a:ext uri="{FF2B5EF4-FFF2-40B4-BE49-F238E27FC236}">
                <a16:creationId xmlns:a16="http://schemas.microsoft.com/office/drawing/2014/main" id="{74B5DCD1-A5DB-0D4E-8768-604AC68B48F5}"/>
              </a:ext>
            </a:extLst>
          </p:cNvPr>
          <p:cNvSpPr/>
          <p:nvPr/>
        </p:nvSpPr>
        <p:spPr>
          <a:xfrm>
            <a:off x="9390743" y="4144997"/>
            <a:ext cx="4310743" cy="621183"/>
          </a:xfrm>
          <a:prstGeom prst="borderCallout2">
            <a:avLst>
              <a:gd name="adj1" fmla="val 104364"/>
              <a:gd name="adj2" fmla="val 33651"/>
              <a:gd name="adj3" fmla="val 503018"/>
              <a:gd name="adj4" fmla="val 45889"/>
              <a:gd name="adj5" fmla="val 502057"/>
              <a:gd name="adj6" fmla="val 53861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Values</a:t>
            </a:r>
            <a:r>
              <a:rPr lang="ja-JP" altLang="en-US" sz="2400">
                <a:solidFill>
                  <a:srgbClr val="26343F"/>
                </a:solidFill>
              </a:rPr>
              <a:t>として「</a:t>
            </a:r>
            <a:r>
              <a:rPr lang="en-US" altLang="ja-JP" sz="2400" dirty="0">
                <a:solidFill>
                  <a:srgbClr val="26343F"/>
                </a:solidFill>
              </a:rPr>
              <a:t>URL</a:t>
            </a:r>
            <a:r>
              <a:rPr lang="ja-JP" altLang="en-US" sz="2400">
                <a:solidFill>
                  <a:srgbClr val="26343F"/>
                </a:solidFill>
              </a:rPr>
              <a:t>」を選択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421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C9DB23-E4B2-BD4C-BEE9-8468CAD2B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子ノードの応答を定義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D6D69-5993-F241-A721-286C2823B3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486" y="1322615"/>
            <a:ext cx="12540342" cy="6906985"/>
          </a:xfrm>
          <a:prstGeom prst="rect">
            <a:avLst/>
          </a:prstGeom>
        </p:spPr>
      </p:pic>
      <p:sp>
        <p:nvSpPr>
          <p:cNvPr id="5" name="正方形/長方形 3">
            <a:extLst>
              <a:ext uri="{FF2B5EF4-FFF2-40B4-BE49-F238E27FC236}">
                <a16:creationId xmlns:a16="http://schemas.microsoft.com/office/drawing/2014/main" id="{C9AC3AD3-5636-C945-A917-D3776D394ABE}"/>
              </a:ext>
            </a:extLst>
          </p:cNvPr>
          <p:cNvSpPr/>
          <p:nvPr/>
        </p:nvSpPr>
        <p:spPr>
          <a:xfrm>
            <a:off x="1185140" y="850508"/>
            <a:ext cx="1278815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「＠問い合わせ内容：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」の時の応答文を定義します。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角丸四角形 6">
            <a:extLst>
              <a:ext uri="{FF2B5EF4-FFF2-40B4-BE49-F238E27FC236}">
                <a16:creationId xmlns:a16="http://schemas.microsoft.com/office/drawing/2014/main" id="{0E7D68F8-2E05-224B-8C5C-C967A83565A3}"/>
              </a:ext>
            </a:extLst>
          </p:cNvPr>
          <p:cNvSpPr/>
          <p:nvPr/>
        </p:nvSpPr>
        <p:spPr>
          <a:xfrm>
            <a:off x="5676506" y="5021943"/>
            <a:ext cx="7865321" cy="14561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507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7C701B-55CC-B14B-9F33-467351BF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子ノードを含むダイアログの動作確認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F17D6-58E5-9747-8DF5-21CF969235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70453"/>
            <a:ext cx="9652000" cy="53236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ADED68-0AA8-B747-87D7-026B40CA81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5952" y="972457"/>
            <a:ext cx="3964448" cy="7257143"/>
          </a:xfrm>
          <a:prstGeom prst="rect">
            <a:avLst/>
          </a:prstGeom>
        </p:spPr>
      </p:pic>
      <p:sp>
        <p:nvSpPr>
          <p:cNvPr id="6" name="正方形/長方形 3">
            <a:extLst>
              <a:ext uri="{FF2B5EF4-FFF2-40B4-BE49-F238E27FC236}">
                <a16:creationId xmlns:a16="http://schemas.microsoft.com/office/drawing/2014/main" id="{8C37A4FF-4A22-B742-97F0-197F7FD1BFBB}"/>
              </a:ext>
            </a:extLst>
          </p:cNvPr>
          <p:cNvSpPr/>
          <p:nvPr/>
        </p:nvSpPr>
        <p:spPr>
          <a:xfrm>
            <a:off x="622491" y="938380"/>
            <a:ext cx="1114859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Try it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」で動作確認してみましょう。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9012B30A-E5C3-3F4A-B840-FB69A9E68081}"/>
              </a:ext>
            </a:extLst>
          </p:cNvPr>
          <p:cNvSpPr/>
          <p:nvPr/>
        </p:nvSpPr>
        <p:spPr>
          <a:xfrm>
            <a:off x="8577943" y="1736870"/>
            <a:ext cx="1256610" cy="5620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Line Callout 2 14">
            <a:extLst>
              <a:ext uri="{FF2B5EF4-FFF2-40B4-BE49-F238E27FC236}">
                <a16:creationId xmlns:a16="http://schemas.microsoft.com/office/drawing/2014/main" id="{9E758350-7E23-0945-A8A0-1BD6FCD3EFD0}"/>
              </a:ext>
            </a:extLst>
          </p:cNvPr>
          <p:cNvSpPr/>
          <p:nvPr/>
        </p:nvSpPr>
        <p:spPr>
          <a:xfrm>
            <a:off x="3468914" y="2565307"/>
            <a:ext cx="6781338" cy="836727"/>
          </a:xfrm>
          <a:prstGeom prst="borderCallout2">
            <a:avLst>
              <a:gd name="adj1" fmla="val 99203"/>
              <a:gd name="adj2" fmla="val 4170"/>
              <a:gd name="adj3" fmla="val 662668"/>
              <a:gd name="adj4" fmla="val 13333"/>
              <a:gd name="adj5" fmla="val 663847"/>
              <a:gd name="adj6" fmla="val 10918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1</a:t>
            </a:r>
            <a:r>
              <a:rPr lang="ja-JP" altLang="en-US" sz="2400">
                <a:solidFill>
                  <a:srgbClr val="26343F"/>
                </a:solidFill>
              </a:rPr>
              <a:t>．</a:t>
            </a:r>
            <a:r>
              <a:rPr lang="ja-JP" altLang="en-US" sz="2400" dirty="0">
                <a:solidFill>
                  <a:srgbClr val="26343F"/>
                </a:solidFill>
              </a:rPr>
              <a:t>ここに文章を</a:t>
            </a:r>
            <a:r>
              <a:rPr lang="ja-JP" altLang="en-US" sz="2400">
                <a:solidFill>
                  <a:srgbClr val="26343F"/>
                </a:solidFill>
              </a:rPr>
              <a:t>入力して会話を行う</a:t>
            </a:r>
            <a:endParaRPr lang="en-US" altLang="ja-JP" sz="2400" dirty="0">
              <a:solidFill>
                <a:srgbClr val="26343F"/>
              </a:solidFill>
            </a:endParaRPr>
          </a:p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>
                <a:solidFill>
                  <a:srgbClr val="26343F"/>
                </a:solidFill>
              </a:rPr>
              <a:t>「大阪マラソンに参加したい」と入力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0" name="Line Callout 2 14">
            <a:extLst>
              <a:ext uri="{FF2B5EF4-FFF2-40B4-BE49-F238E27FC236}">
                <a16:creationId xmlns:a16="http://schemas.microsoft.com/office/drawing/2014/main" id="{0B38C9C3-FA74-BA4B-BC0B-7DB6FCDC138C}"/>
              </a:ext>
            </a:extLst>
          </p:cNvPr>
          <p:cNvSpPr/>
          <p:nvPr/>
        </p:nvSpPr>
        <p:spPr>
          <a:xfrm>
            <a:off x="5529943" y="3583186"/>
            <a:ext cx="4720309" cy="899537"/>
          </a:xfrm>
          <a:prstGeom prst="borderCallout2">
            <a:avLst>
              <a:gd name="adj1" fmla="val 35021"/>
              <a:gd name="adj2" fmla="val 100190"/>
              <a:gd name="adj3" fmla="val 34724"/>
              <a:gd name="adj4" fmla="val 106426"/>
              <a:gd name="adj5" fmla="val 22962"/>
              <a:gd name="adj6" fmla="val 112986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defTabSz="1012900">
              <a:spcBef>
                <a:spcPct val="20000"/>
              </a:spcBef>
              <a:buSzPct val="100000"/>
              <a:buFont typeface="+mj-lt"/>
              <a:buAutoNum type="arabicPeriod" startAt="2"/>
            </a:pPr>
            <a:r>
              <a:rPr lang="ja-JP" altLang="en-US" sz="2400">
                <a:solidFill>
                  <a:srgbClr val="26343F"/>
                </a:solidFill>
              </a:rPr>
              <a:t>「経済戦略局」ノード（親ノード）のメッセージを表示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1" name="Line Callout 2 14">
            <a:extLst>
              <a:ext uri="{FF2B5EF4-FFF2-40B4-BE49-F238E27FC236}">
                <a16:creationId xmlns:a16="http://schemas.microsoft.com/office/drawing/2014/main" id="{F0464757-10B3-054F-AF54-FB422144BBDF}"/>
              </a:ext>
            </a:extLst>
          </p:cNvPr>
          <p:cNvSpPr/>
          <p:nvPr/>
        </p:nvSpPr>
        <p:spPr>
          <a:xfrm>
            <a:off x="4949371" y="5729005"/>
            <a:ext cx="5300881" cy="899537"/>
          </a:xfrm>
          <a:prstGeom prst="borderCallout2">
            <a:avLst>
              <a:gd name="adj1" fmla="val 35021"/>
              <a:gd name="adj2" fmla="val 100190"/>
              <a:gd name="adj3" fmla="val 34724"/>
              <a:gd name="adj4" fmla="val 106426"/>
              <a:gd name="adj5" fmla="val -54487"/>
              <a:gd name="adj6" fmla="val 114966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defTabSz="1012900">
              <a:spcBef>
                <a:spcPct val="20000"/>
              </a:spcBef>
              <a:buSzPct val="100000"/>
              <a:buFont typeface="+mj-lt"/>
              <a:buAutoNum type="arabicPeriod" startAt="4"/>
            </a:pPr>
            <a:r>
              <a:rPr lang="ja-JP" altLang="en-US" sz="2400">
                <a:solidFill>
                  <a:srgbClr val="26343F"/>
                </a:solidFill>
              </a:rPr>
              <a:t>「ウェブ」は</a:t>
            </a:r>
            <a:r>
              <a:rPr lang="en-US" altLang="ja-JP" sz="2400" dirty="0">
                <a:solidFill>
                  <a:srgbClr val="26343F"/>
                </a:solidFill>
              </a:rPr>
              <a:t>URL</a:t>
            </a:r>
            <a:r>
              <a:rPr lang="ja-JP" altLang="en-US" sz="2400">
                <a:solidFill>
                  <a:srgbClr val="26343F"/>
                </a:solidFill>
              </a:rPr>
              <a:t>の同義語なので「</a:t>
            </a:r>
            <a:r>
              <a:rPr lang="en-US" altLang="ja-JP" sz="2400" dirty="0">
                <a:solidFill>
                  <a:srgbClr val="26343F"/>
                </a:solidFill>
              </a:rPr>
              <a:t>@</a:t>
            </a:r>
            <a:r>
              <a:rPr lang="ja-JP" altLang="en-US" sz="2400">
                <a:solidFill>
                  <a:srgbClr val="26343F"/>
                </a:solidFill>
              </a:rPr>
              <a:t>問い合わせ内容</a:t>
            </a:r>
            <a:r>
              <a:rPr lang="en-US" altLang="ja-JP" sz="2400" dirty="0">
                <a:solidFill>
                  <a:srgbClr val="26343F"/>
                </a:solidFill>
              </a:rPr>
              <a:t>:URL</a:t>
            </a:r>
            <a:r>
              <a:rPr lang="ja-JP" altLang="en-US" sz="2400">
                <a:solidFill>
                  <a:srgbClr val="26343F"/>
                </a:solidFill>
              </a:rPr>
              <a:t>」に分類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2" name="Line Callout 2 14">
            <a:extLst>
              <a:ext uri="{FF2B5EF4-FFF2-40B4-BE49-F238E27FC236}">
                <a16:creationId xmlns:a16="http://schemas.microsoft.com/office/drawing/2014/main" id="{07F4F579-824F-DF43-B059-62FA77990EA9}"/>
              </a:ext>
            </a:extLst>
          </p:cNvPr>
          <p:cNvSpPr/>
          <p:nvPr/>
        </p:nvSpPr>
        <p:spPr>
          <a:xfrm>
            <a:off x="4238172" y="4648316"/>
            <a:ext cx="6012080" cy="899537"/>
          </a:xfrm>
          <a:prstGeom prst="borderCallout2">
            <a:avLst>
              <a:gd name="adj1" fmla="val 101176"/>
              <a:gd name="adj2" fmla="val 5071"/>
              <a:gd name="adj3" fmla="val 359043"/>
              <a:gd name="adj4" fmla="val 10824"/>
              <a:gd name="adj5" fmla="val 373098"/>
              <a:gd name="adj6" fmla="val 109123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3. </a:t>
            </a:r>
            <a:r>
              <a:rPr lang="ja-JP" altLang="en-US" sz="2400">
                <a:solidFill>
                  <a:srgbClr val="26343F"/>
                </a:solidFill>
              </a:rPr>
              <a:t>メッセージに「ウェブ」と応答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3" name="Line Callout 2 14">
            <a:extLst>
              <a:ext uri="{FF2B5EF4-FFF2-40B4-BE49-F238E27FC236}">
                <a16:creationId xmlns:a16="http://schemas.microsoft.com/office/drawing/2014/main" id="{B2AE17ED-240B-1E4B-823F-994D2E6B7A22}"/>
              </a:ext>
            </a:extLst>
          </p:cNvPr>
          <p:cNvSpPr/>
          <p:nvPr/>
        </p:nvSpPr>
        <p:spPr>
          <a:xfrm>
            <a:off x="6183086" y="6809694"/>
            <a:ext cx="4067166" cy="899537"/>
          </a:xfrm>
          <a:prstGeom prst="borderCallout2">
            <a:avLst>
              <a:gd name="adj1" fmla="val 35021"/>
              <a:gd name="adj2" fmla="val 100190"/>
              <a:gd name="adj3" fmla="val 34724"/>
              <a:gd name="adj4" fmla="val 106426"/>
              <a:gd name="adj5" fmla="val -109347"/>
              <a:gd name="adj6" fmla="val 114178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defTabSz="1012900">
              <a:spcBef>
                <a:spcPct val="20000"/>
              </a:spcBef>
              <a:buSzPct val="100000"/>
              <a:buAutoNum type="arabicPeriod" startAt="5"/>
            </a:pPr>
            <a:r>
              <a:rPr lang="ja-JP" altLang="en-US" sz="2400">
                <a:solidFill>
                  <a:srgbClr val="26343F"/>
                </a:solidFill>
              </a:rPr>
              <a:t>「</a:t>
            </a:r>
            <a:r>
              <a:rPr lang="en-US" altLang="ja-JP" sz="2400" dirty="0">
                <a:solidFill>
                  <a:srgbClr val="26343F"/>
                </a:solidFill>
              </a:rPr>
              <a:t>URL</a:t>
            </a:r>
            <a:r>
              <a:rPr lang="ja-JP" altLang="en-US" sz="2400">
                <a:solidFill>
                  <a:srgbClr val="26343F"/>
                </a:solidFill>
              </a:rPr>
              <a:t>」子ノードのメッセージが表示された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3281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6B89F2-D78D-1E4C-B51D-7AB7E944D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ワークスペース</a:t>
            </a:r>
            <a:r>
              <a:rPr lang="en-US" altLang="ja-JP" dirty="0"/>
              <a:t>ID</a:t>
            </a:r>
            <a:r>
              <a:rPr lang="ja-JP" altLang="en-US"/>
              <a:t>を確認しておく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C735A-088F-3F49-97B7-6C6E58460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822" y="4571095"/>
            <a:ext cx="4025900" cy="356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6CE30D-FDF7-7842-B85B-DE8FEE14F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07" y="2129971"/>
            <a:ext cx="3254209" cy="4923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5F900B-30B2-1E4B-AE4D-88CBDF69CF1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3900" y="2129971"/>
            <a:ext cx="5119327" cy="5458278"/>
          </a:xfrm>
          <a:prstGeom prst="rect">
            <a:avLst/>
          </a:prstGeom>
        </p:spPr>
      </p:pic>
      <p:sp>
        <p:nvSpPr>
          <p:cNvPr id="10" name="正方形/長方形 3">
            <a:extLst>
              <a:ext uri="{FF2B5EF4-FFF2-40B4-BE49-F238E27FC236}">
                <a16:creationId xmlns:a16="http://schemas.microsoft.com/office/drawing/2014/main" id="{CDC817AC-4E48-684F-A5F9-F0299AC1DB58}"/>
              </a:ext>
            </a:extLst>
          </p:cNvPr>
          <p:cNvSpPr/>
          <p:nvPr/>
        </p:nvSpPr>
        <p:spPr>
          <a:xfrm>
            <a:off x="622491" y="938380"/>
            <a:ext cx="13224138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ワークスペース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ID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を確認し、エディタ等に保存しておきます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次章（ハンズオン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3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）でプログラムから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Assistant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を呼び出すために使用します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" name="角丸四角形 6">
            <a:extLst>
              <a:ext uri="{FF2B5EF4-FFF2-40B4-BE49-F238E27FC236}">
                <a16:creationId xmlns:a16="http://schemas.microsoft.com/office/drawing/2014/main" id="{2332FE76-6866-DC48-8844-92D1C34C1F65}"/>
              </a:ext>
            </a:extLst>
          </p:cNvPr>
          <p:cNvSpPr/>
          <p:nvPr/>
        </p:nvSpPr>
        <p:spPr>
          <a:xfrm>
            <a:off x="259307" y="5036361"/>
            <a:ext cx="756693" cy="6822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2" name="Line Callout 2 14">
            <a:extLst>
              <a:ext uri="{FF2B5EF4-FFF2-40B4-BE49-F238E27FC236}">
                <a16:creationId xmlns:a16="http://schemas.microsoft.com/office/drawing/2014/main" id="{F718119F-DCF4-7146-B53C-AB245952CE4E}"/>
              </a:ext>
            </a:extLst>
          </p:cNvPr>
          <p:cNvSpPr/>
          <p:nvPr/>
        </p:nvSpPr>
        <p:spPr>
          <a:xfrm>
            <a:off x="1680218" y="2084812"/>
            <a:ext cx="3666596" cy="580804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3197"/>
              <a:gd name="adj5" fmla="val 513858"/>
              <a:gd name="adj6" fmla="val -19119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1. </a:t>
            </a:r>
            <a:r>
              <a:rPr lang="ja-JP" altLang="en-US" sz="2400">
                <a:solidFill>
                  <a:srgbClr val="26343F"/>
                </a:solidFill>
              </a:rPr>
              <a:t>　　をクリックします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B6E53F-CB09-F848-AAF9-275BCACD6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043" y="2170200"/>
            <a:ext cx="431800" cy="381000"/>
          </a:xfrm>
          <a:prstGeom prst="rect">
            <a:avLst/>
          </a:prstGeom>
        </p:spPr>
      </p:pic>
      <p:sp>
        <p:nvSpPr>
          <p:cNvPr id="14" name="角丸四角形 6">
            <a:extLst>
              <a:ext uri="{FF2B5EF4-FFF2-40B4-BE49-F238E27FC236}">
                <a16:creationId xmlns:a16="http://schemas.microsoft.com/office/drawing/2014/main" id="{037FD6B2-4176-DB44-AA5C-60BB687D9552}"/>
              </a:ext>
            </a:extLst>
          </p:cNvPr>
          <p:cNvSpPr/>
          <p:nvPr/>
        </p:nvSpPr>
        <p:spPr>
          <a:xfrm>
            <a:off x="6159364" y="4383314"/>
            <a:ext cx="2055722" cy="11580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5" name="Line Callout 2 14">
            <a:extLst>
              <a:ext uri="{FF2B5EF4-FFF2-40B4-BE49-F238E27FC236}">
                <a16:creationId xmlns:a16="http://schemas.microsoft.com/office/drawing/2014/main" id="{3F47404A-6431-F643-95FE-A5089A85B42E}"/>
              </a:ext>
            </a:extLst>
          </p:cNvPr>
          <p:cNvSpPr/>
          <p:nvPr/>
        </p:nvSpPr>
        <p:spPr>
          <a:xfrm>
            <a:off x="5714130" y="2551200"/>
            <a:ext cx="5447356" cy="917714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9531"/>
              <a:gd name="adj5" fmla="val 197155"/>
              <a:gd name="adj6" fmla="val 1393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defTabSz="1012900">
              <a:spcBef>
                <a:spcPct val="20000"/>
              </a:spcBef>
              <a:buSzPct val="100000"/>
              <a:buFont typeface="+mj-lt"/>
              <a:buAutoNum type="arabicPeriod" startAt="2"/>
            </a:pPr>
            <a:r>
              <a:rPr lang="ja-JP" altLang="en-US" sz="2400">
                <a:solidFill>
                  <a:srgbClr val="26343F"/>
                </a:solidFill>
              </a:rPr>
              <a:t>「大阪市</a:t>
            </a:r>
            <a:r>
              <a:rPr lang="en-US" altLang="ja-JP" sz="2400" dirty="0">
                <a:solidFill>
                  <a:srgbClr val="26343F"/>
                </a:solidFill>
              </a:rPr>
              <a:t>FAQ</a:t>
            </a:r>
            <a:r>
              <a:rPr lang="ja-JP" altLang="en-US" sz="2400">
                <a:solidFill>
                  <a:srgbClr val="26343F"/>
                </a:solidFill>
              </a:rPr>
              <a:t>」ワークスペースで</a:t>
            </a:r>
            <a:endParaRPr lang="en-US" altLang="ja-JP" sz="2400" dirty="0">
              <a:solidFill>
                <a:srgbClr val="26343F"/>
              </a:solidFill>
            </a:endParaRPr>
          </a:p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>
                <a:solidFill>
                  <a:srgbClr val="26343F"/>
                </a:solidFill>
              </a:rPr>
              <a:t>「</a:t>
            </a:r>
            <a:r>
              <a:rPr lang="en-US" altLang="ja-JP" sz="2400" dirty="0">
                <a:solidFill>
                  <a:srgbClr val="26343F"/>
                </a:solidFill>
              </a:rPr>
              <a:t>View details</a:t>
            </a:r>
            <a:r>
              <a:rPr lang="ja-JP" altLang="en-US" sz="2400">
                <a:solidFill>
                  <a:srgbClr val="26343F"/>
                </a:solidFill>
              </a:rPr>
              <a:t>」を選択します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6" name="Line Callout 2 15">
            <a:extLst>
              <a:ext uri="{FF2B5EF4-FFF2-40B4-BE49-F238E27FC236}">
                <a16:creationId xmlns:a16="http://schemas.microsoft.com/office/drawing/2014/main" id="{5282439C-1B66-5640-A142-8848D745EB3A}"/>
              </a:ext>
            </a:extLst>
          </p:cNvPr>
          <p:cNvSpPr/>
          <p:nvPr/>
        </p:nvSpPr>
        <p:spPr>
          <a:xfrm>
            <a:off x="10078395" y="3674242"/>
            <a:ext cx="4145605" cy="917714"/>
          </a:xfrm>
          <a:prstGeom prst="borderCallout2">
            <a:avLst>
              <a:gd name="adj1" fmla="val 45305"/>
              <a:gd name="adj2" fmla="val -424"/>
              <a:gd name="adj3" fmla="val 45182"/>
              <a:gd name="adj4" fmla="val -9531"/>
              <a:gd name="adj5" fmla="val 353730"/>
              <a:gd name="adj6" fmla="val 10434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defTabSz="1012900">
              <a:spcBef>
                <a:spcPct val="20000"/>
              </a:spcBef>
              <a:buSzPct val="100000"/>
              <a:buFont typeface="+mj-lt"/>
              <a:buAutoNum type="arabicPeriod" startAt="3"/>
            </a:pPr>
            <a:r>
              <a:rPr lang="ja-JP" altLang="en-US" sz="2400">
                <a:solidFill>
                  <a:srgbClr val="26343F"/>
                </a:solidFill>
              </a:rPr>
              <a:t>ワークスペース</a:t>
            </a:r>
            <a:r>
              <a:rPr lang="en-US" altLang="ja-JP" sz="2400" dirty="0">
                <a:solidFill>
                  <a:srgbClr val="26343F"/>
                </a:solidFill>
              </a:rPr>
              <a:t>ID</a:t>
            </a:r>
            <a:r>
              <a:rPr lang="ja-JP" altLang="en-US" sz="2400">
                <a:solidFill>
                  <a:srgbClr val="26343F"/>
                </a:solidFill>
              </a:rPr>
              <a:t>を</a:t>
            </a:r>
            <a:endParaRPr lang="en-US" altLang="ja-JP" sz="2400" dirty="0">
              <a:solidFill>
                <a:srgbClr val="26343F"/>
              </a:solidFill>
            </a:endParaRPr>
          </a:p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>
                <a:solidFill>
                  <a:srgbClr val="26343F"/>
                </a:solidFill>
              </a:rPr>
              <a:t>コピペしておきます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7" name="角丸四角形 6">
            <a:extLst>
              <a:ext uri="{FF2B5EF4-FFF2-40B4-BE49-F238E27FC236}">
                <a16:creationId xmlns:a16="http://schemas.microsoft.com/office/drawing/2014/main" id="{64736A05-B785-CB41-B1E2-C0F0948747B3}"/>
              </a:ext>
            </a:extLst>
          </p:cNvPr>
          <p:cNvSpPr/>
          <p:nvPr/>
        </p:nvSpPr>
        <p:spPr>
          <a:xfrm>
            <a:off x="10454821" y="6828971"/>
            <a:ext cx="3507921" cy="11974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246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259307" y="1562072"/>
            <a:ext cx="14253990" cy="617042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4000">
                <a:solidFill>
                  <a:schemeClr val="bg1">
                    <a:lumMod val="75000"/>
                  </a:schemeClr>
                </a:solidFill>
              </a:rPr>
              <a:t>ハンズオン</a:t>
            </a:r>
            <a:r>
              <a:rPr kumimoji="1" lang="en-US" altLang="ja-JP" sz="4000" dirty="0">
                <a:solidFill>
                  <a:schemeClr val="bg1">
                    <a:lumMod val="75000"/>
                  </a:schemeClr>
                </a:solidFill>
              </a:rPr>
              <a:t>1 </a:t>
            </a:r>
            <a:r>
              <a:rPr lang="ja-JP" altLang="en-US" sz="4000">
                <a:solidFill>
                  <a:schemeClr val="bg1">
                    <a:lumMod val="75000"/>
                  </a:schemeClr>
                </a:solidFill>
              </a:rPr>
              <a:t>･･･</a:t>
            </a:r>
            <a:r>
              <a:rPr kumimoji="1" lang="ja-JP" altLang="en-US" sz="4000">
                <a:solidFill>
                  <a:schemeClr val="bg1">
                    <a:lumMod val="75000"/>
                  </a:schemeClr>
                </a:solidFill>
              </a:rPr>
              <a:t> 単純なダイアログ</a:t>
            </a:r>
            <a:endParaRPr kumimoji="1" lang="en-US" altLang="ja-JP" sz="4000" dirty="0">
              <a:solidFill>
                <a:schemeClr val="bg1">
                  <a:lumMod val="75000"/>
                </a:schemeClr>
              </a:solidFill>
            </a:endParaRPr>
          </a:p>
          <a:p>
            <a:pPr marL="971550" lvl="1" indent="-571500"/>
            <a:r>
              <a:rPr kumimoji="1" lang="en-US" altLang="ja-JP" sz="3600" dirty="0">
                <a:solidFill>
                  <a:schemeClr val="bg1">
                    <a:lumMod val="75000"/>
                  </a:schemeClr>
                </a:solidFill>
              </a:rPr>
              <a:t>Watson Assistant</a:t>
            </a:r>
            <a:r>
              <a:rPr kumimoji="1" lang="ja-JP" altLang="en-US" sz="3600">
                <a:solidFill>
                  <a:schemeClr val="bg1">
                    <a:lumMod val="75000"/>
                  </a:schemeClr>
                </a:solidFill>
              </a:rPr>
              <a:t>のインテントとダイアログを</a:t>
            </a:r>
            <a:r>
              <a:rPr lang="ja-JP" altLang="en-US" sz="3600">
                <a:solidFill>
                  <a:schemeClr val="bg1">
                    <a:lumMod val="75000"/>
                  </a:schemeClr>
                </a:solidFill>
              </a:rPr>
              <a:t>使う</a:t>
            </a:r>
            <a:endParaRPr lang="en-US" altLang="ja-JP" sz="36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40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4000">
                <a:solidFill>
                  <a:schemeClr val="bg1">
                    <a:lumMod val="75000"/>
                  </a:schemeClr>
                </a:solidFill>
              </a:rPr>
              <a:t>ハンズオン</a:t>
            </a:r>
            <a:r>
              <a:rPr lang="en-US" altLang="ja-JP" sz="4000" dirty="0">
                <a:solidFill>
                  <a:schemeClr val="bg1">
                    <a:lumMod val="75000"/>
                  </a:schemeClr>
                </a:solidFill>
              </a:rPr>
              <a:t>2 </a:t>
            </a:r>
            <a:r>
              <a:rPr lang="ja-JP" altLang="en-US" sz="4000">
                <a:solidFill>
                  <a:schemeClr val="bg1">
                    <a:lumMod val="75000"/>
                  </a:schemeClr>
                </a:solidFill>
              </a:rPr>
              <a:t>･･･</a:t>
            </a:r>
            <a:r>
              <a:rPr lang="en-US" altLang="ja-JP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ja-JP" altLang="en-US" sz="4000">
                <a:solidFill>
                  <a:schemeClr val="bg1">
                    <a:lumMod val="75000"/>
                  </a:schemeClr>
                </a:solidFill>
              </a:rPr>
              <a:t>少し複雑なダイアログ</a:t>
            </a:r>
            <a:endParaRPr lang="en-US" altLang="ja-JP" sz="4000" dirty="0">
              <a:solidFill>
                <a:schemeClr val="bg1">
                  <a:lumMod val="75000"/>
                </a:schemeClr>
              </a:solidFill>
            </a:endParaRPr>
          </a:p>
          <a:p>
            <a:pPr marL="971550" lvl="1" indent="-571500"/>
            <a:r>
              <a:rPr lang="en-US" altLang="ja-JP" sz="3600" dirty="0">
                <a:solidFill>
                  <a:schemeClr val="bg1">
                    <a:lumMod val="75000"/>
                  </a:schemeClr>
                </a:solidFill>
              </a:rPr>
              <a:t>Watson Assistant</a:t>
            </a:r>
            <a:r>
              <a:rPr lang="ja-JP" altLang="en-US" sz="3600">
                <a:solidFill>
                  <a:schemeClr val="bg1">
                    <a:lumMod val="75000"/>
                  </a:schemeClr>
                </a:solidFill>
              </a:rPr>
              <a:t>のエンティティーとダイアログの子ノードを使う</a:t>
            </a:r>
            <a:endParaRPr lang="en-US" altLang="ja-JP" sz="36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40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4000">
                <a:solidFill>
                  <a:schemeClr val="tx1"/>
                </a:solidFill>
              </a:rPr>
              <a:t>ハンズオン</a:t>
            </a:r>
            <a:r>
              <a:rPr lang="en-US" altLang="ja-JP" sz="4000" dirty="0">
                <a:solidFill>
                  <a:schemeClr val="tx1"/>
                </a:solidFill>
              </a:rPr>
              <a:t>3 </a:t>
            </a:r>
            <a:r>
              <a:rPr lang="ja-JP" altLang="en-US" sz="4000">
                <a:solidFill>
                  <a:schemeClr val="tx1"/>
                </a:solidFill>
              </a:rPr>
              <a:t>･･･ チャットボット</a:t>
            </a:r>
            <a:endParaRPr lang="en-US" altLang="ja-JP" sz="4000" dirty="0">
              <a:solidFill>
                <a:schemeClr val="tx1"/>
              </a:solidFill>
            </a:endParaRPr>
          </a:p>
          <a:p>
            <a:pPr marL="971550" lvl="1" indent="-571500"/>
            <a:r>
              <a:rPr kumimoji="1" lang="en-US" altLang="ja-JP" sz="3600" dirty="0">
                <a:solidFill>
                  <a:schemeClr val="tx1"/>
                </a:solidFill>
              </a:rPr>
              <a:t>Node-RED</a:t>
            </a:r>
            <a:r>
              <a:rPr kumimoji="1" lang="ja-JP" altLang="en-US" sz="3600">
                <a:solidFill>
                  <a:schemeClr val="tx1"/>
                </a:solidFill>
              </a:rPr>
              <a:t>と</a:t>
            </a:r>
            <a:r>
              <a:rPr kumimoji="1" lang="en-US" altLang="ja-JP" sz="3600" dirty="0">
                <a:solidFill>
                  <a:schemeClr val="tx1"/>
                </a:solidFill>
              </a:rPr>
              <a:t>Watson</a:t>
            </a:r>
            <a:r>
              <a:rPr kumimoji="1" lang="ja-JP" altLang="en-US" sz="3600">
                <a:solidFill>
                  <a:schemeClr val="tx1"/>
                </a:solidFill>
              </a:rPr>
              <a:t> </a:t>
            </a:r>
            <a:r>
              <a:rPr kumimoji="1" lang="en-US" altLang="ja-JP" sz="3600" dirty="0">
                <a:solidFill>
                  <a:schemeClr val="tx1"/>
                </a:solidFill>
              </a:rPr>
              <a:t>Assistant</a:t>
            </a:r>
            <a:r>
              <a:rPr kumimoji="1" lang="ja-JP" altLang="en-US" sz="3600">
                <a:solidFill>
                  <a:schemeClr val="tx1"/>
                </a:solidFill>
              </a:rPr>
              <a:t>を組み合わせて</a:t>
            </a:r>
            <a:r>
              <a:rPr kumimoji="1" lang="en-US" altLang="ja-JP" sz="3600" dirty="0">
                <a:solidFill>
                  <a:schemeClr val="tx1"/>
                </a:solidFill>
              </a:rPr>
              <a:t>Web</a:t>
            </a:r>
            <a:r>
              <a:rPr kumimoji="1" lang="ja-JP" altLang="en-US" sz="3600">
                <a:solidFill>
                  <a:schemeClr val="tx1"/>
                </a:solidFill>
              </a:rPr>
              <a:t>アプリ</a:t>
            </a:r>
            <a:r>
              <a:rPr lang="ja-JP" altLang="en-US" sz="3600">
                <a:solidFill>
                  <a:schemeClr val="tx1"/>
                </a:solidFill>
              </a:rPr>
              <a:t>を作る</a:t>
            </a:r>
            <a:endParaRPr kumimoji="1" lang="en-US" altLang="ja-JP" sz="3600" dirty="0">
              <a:solidFill>
                <a:schemeClr val="tx1"/>
              </a:solidFill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今日の</a:t>
            </a:r>
            <a:r>
              <a:rPr lang="ja-JP" altLang="en-US"/>
              <a:t>コース内容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7538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IBM Watson </a:t>
            </a:r>
            <a:r>
              <a:rPr kumimoji="1" lang="ja-JP" altLang="en-US"/>
              <a:t>とは</a:t>
            </a:r>
            <a:endParaRPr kumimoji="1" lang="ja-JP" altLang="en-US" dirty="0"/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9115433" y="5546836"/>
            <a:ext cx="3603287" cy="2033747"/>
          </a:xfrm>
          <a:prstGeom prst="wedgeRectCallout">
            <a:avLst>
              <a:gd name="adj1" fmla="val 7213"/>
              <a:gd name="adj2" fmla="val -61279"/>
            </a:avLst>
          </a:prstGeom>
          <a:solidFill>
            <a:srgbClr val="FFFFFF"/>
          </a:solidFill>
          <a:ln w="28575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400">
                <a:solidFill>
                  <a:srgbClr val="004266"/>
                </a:solidFill>
                <a:latin typeface="メイリオ" charset="-128"/>
                <a:ea typeface="メイリオ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1400">
                <a:solidFill>
                  <a:srgbClr val="004266"/>
                </a:solidFill>
                <a:latin typeface="メイリオ" charset="-128"/>
                <a:ea typeface="メイリオ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ea typeface="メイリオ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メイリオ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メイリオ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メイリオ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メイリオ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メイリオ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メイリオ" charset="-128"/>
              </a:defRPr>
            </a:lvl9pPr>
          </a:lstStyle>
          <a:p>
            <a:pPr algn="ctr" defTabSz="1219170">
              <a:spcBef>
                <a:spcPct val="0"/>
              </a:spcBef>
              <a:buFontTx/>
              <a:buNone/>
              <a:defRPr/>
            </a:pPr>
            <a:endParaRPr kumimoji="0" lang="ja-JP" altLang="ja-JP" sz="1600" kern="0">
              <a:solidFill>
                <a:prstClr val="white"/>
              </a:solidFill>
              <a:latin typeface="Arial" charset="0"/>
              <a:ea typeface="ＭＳ Ｐゴシック" charset="-128"/>
              <a:cs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847274" y="898580"/>
            <a:ext cx="10952925" cy="384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712" indent="-230712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Char char="§"/>
              <a:defRPr sz="2133">
                <a:solidFill>
                  <a:schemeClr val="tx2"/>
                </a:solidFill>
                <a:latin typeface="Meiryo" charset="-128"/>
                <a:ea typeface="Meiryo" charset="-128"/>
                <a:cs typeface="Meiryo" charset="-128"/>
              </a:defRPr>
            </a:lvl1pPr>
            <a:lvl2pPr marL="679434" indent="-218012" algn="l" rtl="0" fontAlgn="base">
              <a:spcBef>
                <a:spcPct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Arial" charset="0"/>
              <a:buChar char="–"/>
              <a:defRPr sz="2133">
                <a:solidFill>
                  <a:schemeClr val="tx2"/>
                </a:solidFill>
                <a:latin typeface="Meiryo" charset="-128"/>
                <a:ea typeface="Meiryo" charset="-128"/>
                <a:cs typeface="Meiryo" charset="-128"/>
              </a:defRPr>
            </a:lvl2pPr>
            <a:lvl3pPr marL="1140855" indent="-230712" algn="l" rtl="0" fontAlgn="base">
              <a:spcBef>
                <a:spcPct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Char char="§"/>
              <a:defRPr sz="2133">
                <a:solidFill>
                  <a:schemeClr val="tx2"/>
                </a:solidFill>
                <a:latin typeface="Meiryo" charset="-128"/>
                <a:ea typeface="Meiryo" charset="-128"/>
                <a:cs typeface="Meiryo" charset="-128"/>
              </a:defRPr>
            </a:lvl3pPr>
            <a:lvl4pPr marL="1604393" indent="-230712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2133">
                <a:solidFill>
                  <a:schemeClr val="tx2"/>
                </a:solidFill>
                <a:latin typeface="Meiryo" charset="-128"/>
                <a:ea typeface="Meiryo" charset="-128"/>
                <a:cs typeface="Meiryo" charset="-128"/>
              </a:defRPr>
            </a:lvl4pPr>
            <a:lvl5pPr marL="2053115" indent="-218012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133">
                <a:solidFill>
                  <a:schemeClr val="tx2"/>
                </a:solidFill>
                <a:latin typeface="Meiryo" charset="-128"/>
                <a:ea typeface="Meiryo" charset="-128"/>
                <a:cs typeface="Meiryo" charset="-128"/>
              </a:defRPr>
            </a:lvl5pPr>
            <a:lvl6pPr marL="2662700" indent="-218012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133">
                <a:solidFill>
                  <a:schemeClr val="bg1"/>
                </a:solidFill>
                <a:latin typeface="Arial" charset="0"/>
              </a:defRPr>
            </a:lvl6pPr>
            <a:lvl7pPr marL="3272285" indent="-218012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133">
                <a:solidFill>
                  <a:schemeClr val="bg1"/>
                </a:solidFill>
                <a:latin typeface="Arial" charset="0"/>
              </a:defRPr>
            </a:lvl7pPr>
            <a:lvl8pPr marL="3881870" indent="-218012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133">
                <a:solidFill>
                  <a:schemeClr val="bg1"/>
                </a:solidFill>
                <a:latin typeface="Arial" charset="0"/>
              </a:defRPr>
            </a:lvl8pPr>
            <a:lvl9pPr marL="4491454" indent="-218012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133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indent="0" defTabSz="1219170">
              <a:buClr>
                <a:srgbClr val="ED7D31"/>
              </a:buClr>
              <a:buNone/>
              <a:tabLst>
                <a:tab pos="8614618" algn="l"/>
              </a:tabLst>
              <a:defRPr/>
            </a:pPr>
            <a:endParaRPr lang="en-US" altLang="ja-JP" sz="500" dirty="0">
              <a:solidFill>
                <a:srgbClr val="5B9BD5">
                  <a:lumMod val="50000"/>
                </a:srgbClr>
              </a:solidFill>
            </a:endParaRPr>
          </a:p>
          <a:p>
            <a:pPr marL="0" indent="0" defTabSz="1219170">
              <a:buClr>
                <a:srgbClr val="ED7D31"/>
              </a:buClr>
              <a:buNone/>
              <a:tabLst>
                <a:tab pos="8614618" algn="l"/>
              </a:tabLst>
              <a:defRPr/>
            </a:pPr>
            <a:r>
              <a:rPr lang="ja-JP" altLang="en-US" sz="3200" dirty="0">
                <a:solidFill>
                  <a:srgbClr val="5B9BD5">
                    <a:lumMod val="50000"/>
                  </a:srgbClr>
                </a:solidFill>
              </a:rPr>
              <a:t>クイズチャンピオンを打ち負かした質疑応答システム</a:t>
            </a:r>
          </a:p>
          <a:p>
            <a:pPr marL="0" indent="0" defTabSz="1219170">
              <a:buClr>
                <a:srgbClr val="ED7D31"/>
              </a:buClr>
              <a:buFont typeface="Wingdings" pitchFamily="2" charset="2"/>
              <a:buNone/>
              <a:tabLst>
                <a:tab pos="8614618" algn="l"/>
              </a:tabLst>
              <a:defRPr/>
            </a:pPr>
            <a:endParaRPr lang="en-US" altLang="ja-JP" sz="900" b="1" u="sng" kern="0" dirty="0">
              <a:solidFill>
                <a:prstClr val="black"/>
              </a:solidFill>
              <a:latin typeface="メイリオ" charset="-128"/>
            </a:endParaRPr>
          </a:p>
          <a:p>
            <a:pPr marL="0" indent="0" defTabSz="1219170">
              <a:buClr>
                <a:srgbClr val="ED7D31"/>
              </a:buClr>
              <a:buFont typeface="Wingdings" pitchFamily="2" charset="2"/>
              <a:buNone/>
              <a:tabLst>
                <a:tab pos="8614618" algn="l"/>
              </a:tabLst>
              <a:defRPr/>
            </a:pPr>
            <a:r>
              <a:rPr kumimoji="0" lang="ja-JP" altLang="en-US" sz="2400" b="1" u="sng" kern="0" dirty="0">
                <a:solidFill>
                  <a:prstClr val="black"/>
                </a:solidFill>
                <a:latin typeface="メイリオ" charset="-128"/>
              </a:rPr>
              <a:t>米国のクイズ番組 </a:t>
            </a:r>
            <a:r>
              <a:rPr kumimoji="0" lang="en-US" altLang="ja-JP" sz="2400" b="1" u="sng" kern="0" dirty="0">
                <a:solidFill>
                  <a:prstClr val="black"/>
                </a:solidFill>
                <a:latin typeface="メイリオ" charset="-128"/>
              </a:rPr>
              <a:t>Jeopardy! </a:t>
            </a:r>
            <a:r>
              <a:rPr kumimoji="0" lang="ja-JP" altLang="en-US" sz="2400" b="1" u="sng" kern="0" dirty="0">
                <a:solidFill>
                  <a:prstClr val="black"/>
                </a:solidFill>
                <a:latin typeface="メイリオ" charset="-128"/>
              </a:rPr>
              <a:t>に出場し、</a:t>
            </a:r>
            <a:r>
              <a:rPr kumimoji="0" lang="en-US" altLang="ja-JP" sz="2400" b="1" u="sng" kern="0" dirty="0">
                <a:solidFill>
                  <a:prstClr val="black"/>
                </a:solidFill>
                <a:latin typeface="メイリオ" charset="-128"/>
              </a:rPr>
              <a:t>Watson</a:t>
            </a:r>
            <a:r>
              <a:rPr kumimoji="0" lang="ja-JP" altLang="en-US" sz="2400" b="1" u="sng" kern="0" dirty="0">
                <a:solidFill>
                  <a:prstClr val="black"/>
                </a:solidFill>
                <a:latin typeface="メイリオ" charset="-128"/>
              </a:rPr>
              <a:t>の能力を立証</a:t>
            </a:r>
          </a:p>
          <a:p>
            <a:pPr lvl="1" indent="-380990" defTabSz="1219170">
              <a:buClr>
                <a:srgbClr val="ED7D31"/>
              </a:buClr>
              <a:buFont typeface="Arial" panose="020B0604020202020204" pitchFamily="34" charset="0"/>
              <a:buChar char="–"/>
              <a:tabLst>
                <a:tab pos="8614618" algn="l"/>
              </a:tabLst>
              <a:defRPr/>
            </a:pPr>
            <a:endParaRPr kumimoji="0" lang="en-US" altLang="ja-JP" sz="700" kern="0" dirty="0">
              <a:solidFill>
                <a:prstClr val="black"/>
              </a:solidFill>
              <a:latin typeface="メイリオ" charset="-128"/>
            </a:endParaRPr>
          </a:p>
          <a:p>
            <a:pPr marL="982087" lvl="1" indent="-457189" defTabSz="1219170">
              <a:buClr>
                <a:srgbClr val="0070C0"/>
              </a:buClr>
              <a:buFont typeface="Wingdings" charset="2"/>
              <a:buChar char="l"/>
              <a:tabLst>
                <a:tab pos="8614618" algn="l"/>
              </a:tabLst>
              <a:defRPr/>
            </a:pPr>
            <a:r>
              <a:rPr kumimoji="0" lang="ja-JP" altLang="en-US" sz="2400" kern="0" dirty="0">
                <a:solidFill>
                  <a:prstClr val="black"/>
                </a:solidFill>
                <a:latin typeface="メイリオ" charset="-128"/>
              </a:rPr>
              <a:t>オープンな質問への回答</a:t>
            </a:r>
          </a:p>
          <a:p>
            <a:pPr marL="982087" lvl="1" indent="-457189" defTabSz="1219170">
              <a:buClr>
                <a:srgbClr val="0070C0"/>
              </a:buClr>
              <a:buFont typeface="Wingdings" charset="2"/>
              <a:buChar char="l"/>
              <a:tabLst>
                <a:tab pos="8614618" algn="l"/>
              </a:tabLst>
              <a:defRPr/>
            </a:pPr>
            <a:r>
              <a:rPr kumimoji="0" lang="ja-JP" altLang="en-US" sz="2400" kern="0" dirty="0">
                <a:solidFill>
                  <a:prstClr val="black"/>
                </a:solidFill>
                <a:latin typeface="メイリオ" charset="-128"/>
              </a:rPr>
              <a:t>複雑な問題文とカテゴリの解釈</a:t>
            </a:r>
          </a:p>
          <a:p>
            <a:pPr marL="982087" lvl="1" indent="-457189" defTabSz="1219170">
              <a:buClr>
                <a:srgbClr val="0070C0"/>
              </a:buClr>
              <a:buFont typeface="Wingdings" charset="2"/>
              <a:buChar char="l"/>
              <a:tabLst>
                <a:tab pos="8614618" algn="l"/>
              </a:tabLst>
              <a:defRPr/>
            </a:pPr>
            <a:r>
              <a:rPr kumimoji="0" lang="ja-JP" altLang="en-US" sz="2400" kern="0" dirty="0">
                <a:solidFill>
                  <a:prstClr val="black"/>
                </a:solidFill>
                <a:latin typeface="メイリオ" charset="-128"/>
              </a:rPr>
              <a:t>高い正解率 </a:t>
            </a:r>
            <a:r>
              <a:rPr kumimoji="0" lang="en-US" altLang="ja-JP" sz="2400" kern="0" dirty="0">
                <a:solidFill>
                  <a:prstClr val="black"/>
                </a:solidFill>
                <a:latin typeface="メイリオ" charset="-128"/>
              </a:rPr>
              <a:t>   </a:t>
            </a:r>
            <a:r>
              <a:rPr kumimoji="0" lang="ja-JP" altLang="en-US" sz="2400" kern="0" dirty="0">
                <a:solidFill>
                  <a:prstClr val="black"/>
                </a:solidFill>
                <a:latin typeface="メイリオ" charset="-128"/>
              </a:rPr>
              <a:t>（約</a:t>
            </a:r>
            <a:r>
              <a:rPr kumimoji="0" lang="en-US" altLang="ja-JP" sz="2400" kern="0" dirty="0">
                <a:solidFill>
                  <a:prstClr val="black"/>
                </a:solidFill>
                <a:latin typeface="メイリオ" charset="-128"/>
              </a:rPr>
              <a:t>89</a:t>
            </a:r>
            <a:r>
              <a:rPr kumimoji="0" lang="ja-JP" altLang="en-US" sz="2400" kern="0" dirty="0">
                <a:solidFill>
                  <a:prstClr val="black"/>
                </a:solidFill>
                <a:latin typeface="メイリオ" charset="-128"/>
              </a:rPr>
              <a:t>％）</a:t>
            </a:r>
          </a:p>
          <a:p>
            <a:pPr marL="982087" lvl="1" indent="-457189" defTabSz="1219170">
              <a:buClr>
                <a:srgbClr val="0070C0"/>
              </a:buClr>
              <a:buFont typeface="Wingdings" charset="2"/>
              <a:buChar char="l"/>
              <a:tabLst>
                <a:tab pos="8614618" algn="l"/>
              </a:tabLst>
              <a:defRPr/>
            </a:pPr>
            <a:r>
              <a:rPr kumimoji="0" lang="ja-JP" altLang="en-US" sz="2400" kern="0" dirty="0">
                <a:solidFill>
                  <a:prstClr val="black"/>
                </a:solidFill>
                <a:latin typeface="メイリオ" charset="-128"/>
              </a:rPr>
              <a:t>確信度の推定 （ボタンを押すか否かの判断）</a:t>
            </a:r>
          </a:p>
          <a:p>
            <a:pPr marL="982087" lvl="1" indent="-457189" defTabSz="1219170">
              <a:buClr>
                <a:srgbClr val="0070C0"/>
              </a:buClr>
              <a:buFont typeface="Wingdings" charset="2"/>
              <a:buChar char="l"/>
              <a:tabLst>
                <a:tab pos="8614618" algn="l"/>
              </a:tabLst>
              <a:defRPr/>
            </a:pPr>
            <a:r>
              <a:rPr kumimoji="0" lang="ja-JP" altLang="en-US" sz="2400" kern="0" dirty="0">
                <a:solidFill>
                  <a:prstClr val="black"/>
                </a:solidFill>
                <a:latin typeface="メイリオ" charset="-128"/>
              </a:rPr>
              <a:t>高速な応答 </a:t>
            </a:r>
            <a:r>
              <a:rPr kumimoji="0" lang="en-US" altLang="ja-JP" sz="2400" kern="0" dirty="0">
                <a:solidFill>
                  <a:prstClr val="black"/>
                </a:solidFill>
                <a:latin typeface="メイリオ" charset="-128"/>
              </a:rPr>
              <a:t>   </a:t>
            </a:r>
            <a:r>
              <a:rPr kumimoji="0" lang="ja-JP" altLang="en-US" sz="2400" kern="0" dirty="0">
                <a:solidFill>
                  <a:prstClr val="black"/>
                </a:solidFill>
                <a:latin typeface="メイリオ" charset="-128"/>
              </a:rPr>
              <a:t>（</a:t>
            </a:r>
            <a:r>
              <a:rPr kumimoji="0" lang="en-US" altLang="ja-JP" sz="2400" kern="0" dirty="0">
                <a:solidFill>
                  <a:prstClr val="black"/>
                </a:solidFill>
                <a:latin typeface="メイリオ" charset="-128"/>
              </a:rPr>
              <a:t>2</a:t>
            </a:r>
            <a:r>
              <a:rPr kumimoji="0" lang="ja-JP" altLang="en-US" sz="2400" kern="0" dirty="0">
                <a:solidFill>
                  <a:prstClr val="black"/>
                </a:solidFill>
                <a:latin typeface="メイリオ" charset="-128"/>
              </a:rPr>
              <a:t>～</a:t>
            </a:r>
            <a:r>
              <a:rPr kumimoji="0" lang="en-US" altLang="ja-JP" sz="2400" kern="0" dirty="0">
                <a:solidFill>
                  <a:prstClr val="black"/>
                </a:solidFill>
                <a:latin typeface="メイリオ" charset="-128"/>
              </a:rPr>
              <a:t>3</a:t>
            </a:r>
            <a:r>
              <a:rPr kumimoji="0" lang="ja-JP" altLang="en-US" sz="2400" kern="0" dirty="0">
                <a:solidFill>
                  <a:prstClr val="black"/>
                </a:solidFill>
                <a:latin typeface="メイリオ" charset="-128"/>
              </a:rPr>
              <a:t>秒で回答）</a:t>
            </a:r>
          </a:p>
          <a:p>
            <a:pPr lvl="1" indent="-380990" defTabSz="1219170">
              <a:buClr>
                <a:srgbClr val="ED7D31"/>
              </a:buClr>
              <a:buFont typeface="Arial" panose="020B0604020202020204" pitchFamily="34" charset="0"/>
              <a:buChar char="–"/>
              <a:tabLst>
                <a:tab pos="8614618" algn="l"/>
              </a:tabLst>
              <a:defRPr/>
            </a:pPr>
            <a:endParaRPr kumimoji="0" lang="ja-JP" altLang="en-US" sz="1867" kern="0" dirty="0">
              <a:solidFill>
                <a:prstClr val="black"/>
              </a:solidFill>
              <a:latin typeface="メイリオ" charset="-128"/>
            </a:endParaRPr>
          </a:p>
          <a:p>
            <a:pPr marL="0" indent="0" defTabSz="1219170">
              <a:buClr>
                <a:srgbClr val="ED7D31"/>
              </a:buClr>
              <a:buFont typeface="Wingdings" pitchFamily="2" charset="2"/>
              <a:buNone/>
              <a:tabLst>
                <a:tab pos="8614618" algn="l"/>
              </a:tabLst>
              <a:defRPr/>
            </a:pPr>
            <a:r>
              <a:rPr kumimoji="0" lang="en-US" altLang="ja-JP" sz="2400" b="1" u="sng" kern="0" dirty="0">
                <a:solidFill>
                  <a:prstClr val="black"/>
                </a:solidFill>
                <a:latin typeface="メイリオ" charset="-128"/>
              </a:rPr>
              <a:t>Watson</a:t>
            </a:r>
            <a:r>
              <a:rPr kumimoji="0" lang="ja-JP" altLang="en-US" sz="2400" b="1" u="sng" kern="0" dirty="0">
                <a:solidFill>
                  <a:prstClr val="black"/>
                </a:solidFill>
                <a:latin typeface="メイリオ" charset="-128"/>
              </a:rPr>
              <a:t>が解いた問題と情報源</a:t>
            </a:r>
            <a:endParaRPr kumimoji="0" lang="en-US" altLang="ja-JP" sz="2400" b="1" u="sng" kern="0" dirty="0">
              <a:solidFill>
                <a:prstClr val="black"/>
              </a:solidFill>
              <a:latin typeface="メイリオ" charset="-128"/>
            </a:endParaRPr>
          </a:p>
          <a:p>
            <a:pPr marL="0" indent="0" defTabSz="1219170">
              <a:buClr>
                <a:srgbClr val="ED7D31"/>
              </a:buClr>
              <a:buFont typeface="Wingdings" pitchFamily="2" charset="2"/>
              <a:buNone/>
              <a:tabLst>
                <a:tab pos="8614618" algn="l"/>
              </a:tabLst>
              <a:defRPr/>
            </a:pPr>
            <a:endParaRPr kumimoji="0" lang="en-US" altLang="ja-JP" sz="600" kern="0" dirty="0">
              <a:solidFill>
                <a:prstClr val="black"/>
              </a:solidFill>
              <a:latin typeface="メイリオ" charset="-128"/>
            </a:endParaRPr>
          </a:p>
          <a:p>
            <a:pPr marL="982087" lvl="1" indent="-457189" defTabSz="1219170">
              <a:buClr>
                <a:srgbClr val="0070C0"/>
              </a:buClr>
              <a:buFont typeface="Wingdings" charset="2"/>
              <a:buChar char="l"/>
              <a:tabLst>
                <a:tab pos="8614618" algn="l"/>
              </a:tabLst>
              <a:defRPr/>
            </a:pPr>
            <a:r>
              <a:rPr kumimoji="0" lang="ja-JP" altLang="en-US" sz="2400" kern="0" dirty="0">
                <a:solidFill>
                  <a:prstClr val="black"/>
                </a:solidFill>
                <a:latin typeface="メイリオ" charset="-128"/>
              </a:rPr>
              <a:t>事実に基づく知識が問われる問題</a:t>
            </a:r>
          </a:p>
          <a:p>
            <a:pPr lvl="2" defTabSz="1219170">
              <a:buClr>
                <a:srgbClr val="0070C0"/>
              </a:buClr>
              <a:buFont typeface="Arial" charset="0"/>
              <a:buChar char="•"/>
              <a:tabLst>
                <a:tab pos="8614618" algn="l"/>
              </a:tabLst>
              <a:defRPr/>
            </a:pPr>
            <a:r>
              <a:rPr kumimoji="0" lang="ja-JP" altLang="en-US" sz="2000" kern="0" dirty="0">
                <a:solidFill>
                  <a:prstClr val="black"/>
                </a:solidFill>
                <a:latin typeface="メイリオ" charset="-128"/>
              </a:rPr>
              <a:t>歴史・文学・スポーツ・言葉遊び</a:t>
            </a:r>
            <a:r>
              <a:rPr kumimoji="0" lang="en-US" altLang="ja-JP" sz="2000" kern="0" dirty="0">
                <a:solidFill>
                  <a:prstClr val="black"/>
                </a:solidFill>
                <a:latin typeface="メイリオ" charset="-128"/>
              </a:rPr>
              <a:t>…</a:t>
            </a:r>
          </a:p>
          <a:p>
            <a:pPr marL="982087" lvl="1" indent="-457189" defTabSz="1219170">
              <a:buClr>
                <a:srgbClr val="0070C0"/>
              </a:buClr>
              <a:buFont typeface="Wingdings" charset="2"/>
              <a:buChar char="l"/>
              <a:tabLst>
                <a:tab pos="8614618" algn="l"/>
              </a:tabLst>
              <a:defRPr/>
            </a:pPr>
            <a:r>
              <a:rPr kumimoji="0" lang="ja-JP" altLang="en-US" sz="2400" kern="0" dirty="0">
                <a:solidFill>
                  <a:prstClr val="black"/>
                </a:solidFill>
                <a:latin typeface="メイリオ" charset="-128"/>
              </a:rPr>
              <a:t>百科事典・ニュース等の静的な情報源を利用</a:t>
            </a:r>
          </a:p>
          <a:p>
            <a:pPr lvl="2" defTabSz="1219170">
              <a:buClr>
                <a:srgbClr val="0070C0"/>
              </a:buClr>
              <a:buFont typeface="Arial" charset="0"/>
              <a:buChar char="•"/>
              <a:tabLst>
                <a:tab pos="8614618" algn="l"/>
              </a:tabLst>
              <a:defRPr/>
            </a:pPr>
            <a:r>
              <a:rPr kumimoji="0" lang="ja-JP" altLang="en-US" sz="2000" kern="0" dirty="0">
                <a:solidFill>
                  <a:prstClr val="black"/>
                </a:solidFill>
                <a:latin typeface="メイリオ" charset="-128"/>
              </a:rPr>
              <a:t>対戦中はインターネットには接続せず</a:t>
            </a:r>
          </a:p>
          <a:p>
            <a:pPr marL="982087" lvl="1" indent="-457189" defTabSz="1219170">
              <a:buClr>
                <a:srgbClr val="0070C0"/>
              </a:buClr>
              <a:buFont typeface="Wingdings" charset="2"/>
              <a:buChar char="l"/>
              <a:tabLst>
                <a:tab pos="8614618" algn="l"/>
              </a:tabLst>
              <a:defRPr/>
            </a:pPr>
            <a:r>
              <a:rPr kumimoji="0" lang="ja-JP" altLang="en-US" sz="2400" kern="0" dirty="0">
                <a:solidFill>
                  <a:prstClr val="black"/>
                </a:solidFill>
                <a:latin typeface="メイリオ" charset="-128"/>
              </a:rPr>
              <a:t>キーワードの一致だけでなく、意味内容に基いて</a:t>
            </a:r>
            <a:br>
              <a:rPr kumimoji="0" lang="ja-JP" altLang="en-US" sz="2400" kern="0" dirty="0">
                <a:solidFill>
                  <a:prstClr val="black"/>
                </a:solidFill>
                <a:latin typeface="メイリオ" charset="-128"/>
              </a:rPr>
            </a:br>
            <a:r>
              <a:rPr kumimoji="0" lang="ja-JP" altLang="en-US" sz="2400" kern="0" dirty="0">
                <a:solidFill>
                  <a:prstClr val="black"/>
                </a:solidFill>
                <a:latin typeface="メイリオ" charset="-128"/>
              </a:rPr>
              <a:t>問題文と情報源を関連づけて、正解率を向上させた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2792" y="2653923"/>
            <a:ext cx="4706840" cy="2574609"/>
          </a:xfrm>
          <a:prstGeom prst="rect">
            <a:avLst/>
          </a:prstGeom>
          <a:noFill/>
          <a:ln w="28575">
            <a:solidFill>
              <a:srgbClr val="0000CC"/>
            </a:solidFill>
            <a:miter lim="800000"/>
            <a:headEnd/>
            <a:tailEnd/>
          </a:ln>
          <a:effectLst>
            <a:outerShdw blurRad="63500" dist="107763" dir="18900000" algn="ctr" rotWithShape="0">
              <a:srgbClr val="B2B2B2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2" descr="ttp://omunew.info/wp-content/uploads/2015/03/watson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5643" y="5594164"/>
            <a:ext cx="3430165" cy="196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8927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テキスト ボックス 40"/>
          <p:cNvSpPr txBox="1"/>
          <p:nvPr/>
        </p:nvSpPr>
        <p:spPr>
          <a:xfrm>
            <a:off x="707893" y="992653"/>
            <a:ext cx="12428852" cy="954107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ブラウザにチャットボット画面を表示して質問に応答する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Web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アプリを、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と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Assistance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の組み合わせで作成する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25" name="タイトル 2"/>
          <p:cNvSpPr txBox="1">
            <a:spLocks/>
          </p:cNvSpPr>
          <p:nvPr/>
        </p:nvSpPr>
        <p:spPr>
          <a:xfrm>
            <a:off x="259307" y="0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Web</a:t>
            </a:r>
            <a:r>
              <a:rPr lang="ja-JP" altLang="en-US">
                <a:solidFill>
                  <a:schemeClr val="bg1"/>
                </a:solidFill>
              </a:rPr>
              <a:t>アプリ</a:t>
            </a:r>
            <a:r>
              <a:rPr lang="ja-JP" altLang="en-US" dirty="0">
                <a:solidFill>
                  <a:schemeClr val="bg1"/>
                </a:solidFill>
              </a:rPr>
              <a:t>の構成</a:t>
            </a:r>
          </a:p>
        </p:txBody>
      </p:sp>
      <p:grpSp>
        <p:nvGrpSpPr>
          <p:cNvPr id="34" name="図形グループ 33"/>
          <p:cNvGrpSpPr/>
          <p:nvPr/>
        </p:nvGrpSpPr>
        <p:grpSpPr>
          <a:xfrm>
            <a:off x="4705043" y="3253146"/>
            <a:ext cx="2049975" cy="568001"/>
            <a:chOff x="1797654" y="1600949"/>
            <a:chExt cx="1650068" cy="457196"/>
          </a:xfrm>
        </p:grpSpPr>
        <p:pic>
          <p:nvPicPr>
            <p:cNvPr id="35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5481" y="1773945"/>
              <a:ext cx="1092241" cy="197983"/>
            </a:xfrm>
            <a:prstGeom prst="rect">
              <a:avLst/>
            </a:prstGeom>
            <a:noFill/>
          </p:spPr>
        </p:pic>
        <p:pic>
          <p:nvPicPr>
            <p:cNvPr id="36" name="Picture 3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7654" y="1600949"/>
              <a:ext cx="506623" cy="457196"/>
            </a:xfrm>
            <a:prstGeom prst="rect">
              <a:avLst/>
            </a:prstGeom>
            <a:noFill/>
          </p:spPr>
        </p:pic>
      </p:grpSp>
      <p:sp>
        <p:nvSpPr>
          <p:cNvPr id="37" name="Rounded Rectangle 7"/>
          <p:cNvSpPr>
            <a:spLocks/>
          </p:cNvSpPr>
          <p:nvPr/>
        </p:nvSpPr>
        <p:spPr>
          <a:xfrm>
            <a:off x="4694129" y="4379348"/>
            <a:ext cx="2072208" cy="2339053"/>
          </a:xfrm>
          <a:prstGeom prst="roundRect">
            <a:avLst>
              <a:gd name="adj" fmla="val 8894"/>
            </a:avLst>
          </a:prstGeom>
          <a:solidFill>
            <a:srgbClr val="FFFFFF"/>
          </a:solidFill>
          <a:ln w="12700" cmpd="sng">
            <a:solidFill>
              <a:srgbClr val="00B0F0"/>
            </a:solidFill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50795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8" name="TextBox 11"/>
          <p:cNvSpPr txBox="1"/>
          <p:nvPr/>
        </p:nvSpPr>
        <p:spPr>
          <a:xfrm>
            <a:off x="4878671" y="4454605"/>
            <a:ext cx="272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61970">
              <a:spcBef>
                <a:spcPct val="20000"/>
              </a:spcBef>
              <a:buSzPct val="100000"/>
            </a:pPr>
            <a:r>
              <a:rPr kumimoji="1" lang="en-US" altLang="ja-JP" sz="1800" spc="-125">
                <a:solidFill>
                  <a:srgbClr val="26343F"/>
                </a:solidFill>
                <a:latin typeface="Meiryo" charset="-128"/>
                <a:ea typeface="Meiryo" charset="-128"/>
                <a:cs typeface="Meiryo" charset="-128"/>
              </a:rPr>
              <a:t>Web</a:t>
            </a:r>
            <a:r>
              <a:rPr kumimoji="1" lang="ja-JP" altLang="en-US" sz="1800" spc="-125" dirty="0">
                <a:solidFill>
                  <a:srgbClr val="26343F"/>
                </a:solidFill>
                <a:latin typeface="Meiryo" charset="-128"/>
                <a:ea typeface="Meiryo" charset="-128"/>
                <a:cs typeface="Meiryo" charset="-128"/>
              </a:rPr>
              <a:t>アプリ</a:t>
            </a:r>
            <a:endParaRPr kumimoji="1" lang="en-US" altLang="ja-JP" sz="1800" spc="-125" dirty="0">
              <a:solidFill>
                <a:srgbClr val="26343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9" name="角丸四角形 38"/>
          <p:cNvSpPr/>
          <p:nvPr/>
        </p:nvSpPr>
        <p:spPr>
          <a:xfrm>
            <a:off x="4538145" y="3186168"/>
            <a:ext cx="5393480" cy="3958618"/>
          </a:xfrm>
          <a:prstGeom prst="roundRect">
            <a:avLst>
              <a:gd name="adj" fmla="val 4344"/>
            </a:avLst>
          </a:prstGeom>
          <a:noFill/>
          <a:ln w="38100" cap="flat" cmpd="sng" algn="ctr">
            <a:solidFill>
              <a:schemeClr val="bg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ja-JP" altLang="en-US" sz="2000" kern="0">
              <a:solidFill>
                <a:srgbClr val="FFFF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42" name="図形グループ 41"/>
          <p:cNvGrpSpPr/>
          <p:nvPr/>
        </p:nvGrpSpPr>
        <p:grpSpPr>
          <a:xfrm>
            <a:off x="5090029" y="4987925"/>
            <a:ext cx="1175231" cy="1175230"/>
            <a:chOff x="6383805" y="-140406"/>
            <a:chExt cx="1056006" cy="1056006"/>
          </a:xfrm>
        </p:grpSpPr>
        <p:sp>
          <p:nvSpPr>
            <p:cNvPr id="43" name="円/楕円 42"/>
            <p:cNvSpPr>
              <a:spLocks/>
            </p:cNvSpPr>
            <p:nvPr/>
          </p:nvSpPr>
          <p:spPr>
            <a:xfrm>
              <a:off x="6383805" y="-140406"/>
              <a:ext cx="1056006" cy="1056006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kumimoji="1" lang="ja-JP" altLang="en-US" sz="2000" kern="0">
                <a:solidFill>
                  <a:srgbClr val="FFFF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pic>
          <p:nvPicPr>
            <p:cNvPr id="44" name="Picture 30" descr="DK for Node.js™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6442" y="-29321"/>
              <a:ext cx="811645" cy="833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正方形/長方形 44"/>
          <p:cNvSpPr>
            <a:spLocks/>
          </p:cNvSpPr>
          <p:nvPr/>
        </p:nvSpPr>
        <p:spPr>
          <a:xfrm>
            <a:off x="5233048" y="6230269"/>
            <a:ext cx="10070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61970"/>
            <a:r>
              <a:rPr kumimoji="1" lang="en-US" altLang="ja-JP" sz="1600" b="1" dirty="0" err="1">
                <a:solidFill>
                  <a:srgbClr val="005A8E">
                    <a:lumMod val="50000"/>
                  </a:srgbClr>
                </a:solidFill>
                <a:latin typeface="Meiryo" charset="-128"/>
                <a:ea typeface="Meiryo" charset="-128"/>
                <a:cs typeface="Meiryo" charset="-128"/>
              </a:rPr>
              <a:t>Node.js</a:t>
            </a:r>
            <a:endParaRPr kumimoji="1" lang="ja-JP" altLang="en-US" sz="1600" b="1" dirty="0">
              <a:solidFill>
                <a:srgbClr val="005A8E">
                  <a:lumMod val="50000"/>
                </a:srgbClr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4856" y="3208308"/>
            <a:ext cx="1294947" cy="1477333"/>
          </a:xfrm>
          <a:prstGeom prst="rect">
            <a:avLst/>
          </a:prstGeom>
        </p:spPr>
      </p:pic>
      <p:sp>
        <p:nvSpPr>
          <p:cNvPr id="47" name="正方形/長方形 46"/>
          <p:cNvSpPr>
            <a:spLocks/>
          </p:cNvSpPr>
          <p:nvPr/>
        </p:nvSpPr>
        <p:spPr>
          <a:xfrm>
            <a:off x="8484664" y="4595832"/>
            <a:ext cx="11817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61970"/>
            <a:r>
              <a:rPr kumimoji="1" lang="en-US" altLang="ja-JP" sz="1600" b="1" dirty="0">
                <a:solidFill>
                  <a:srgbClr val="005A8E">
                    <a:lumMod val="50000"/>
                  </a:srgbClr>
                </a:solidFill>
                <a:latin typeface="Meiryo" charset="-128"/>
                <a:ea typeface="Meiryo" charset="-128"/>
                <a:cs typeface="Meiryo" charset="-128"/>
              </a:rPr>
              <a:t>Assistant</a:t>
            </a:r>
            <a:endParaRPr kumimoji="1" lang="ja-JP" altLang="en-US" sz="1600" b="1" dirty="0">
              <a:solidFill>
                <a:srgbClr val="005A8E">
                  <a:lumMod val="50000"/>
                </a:srgbClr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" name="Rectangle 50"/>
          <p:cNvSpPr/>
          <p:nvPr/>
        </p:nvSpPr>
        <p:spPr>
          <a:xfrm>
            <a:off x="3216161" y="4595832"/>
            <a:ext cx="6975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kern="0" dirty="0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入力</a:t>
            </a:r>
            <a:endParaRPr lang="en-US" sz="2000" dirty="0">
              <a:solidFill>
                <a:srgbClr val="00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49" name="Straight Arrow Connector 66"/>
          <p:cNvCxnSpPr/>
          <p:nvPr/>
        </p:nvCxnSpPr>
        <p:spPr>
          <a:xfrm flipV="1">
            <a:off x="2768996" y="5049951"/>
            <a:ext cx="1814206" cy="0"/>
          </a:xfrm>
          <a:prstGeom prst="straightConnector1">
            <a:avLst/>
          </a:prstGeom>
          <a:noFill/>
          <a:ln w="381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p:cxnSp>
        <p:nvCxnSpPr>
          <p:cNvPr id="50" name="Straight Arrow Connector 76"/>
          <p:cNvCxnSpPr/>
          <p:nvPr/>
        </p:nvCxnSpPr>
        <p:spPr>
          <a:xfrm flipH="1" flipV="1">
            <a:off x="2743472" y="5747560"/>
            <a:ext cx="1852986" cy="0"/>
          </a:xfrm>
          <a:prstGeom prst="straightConnector1">
            <a:avLst/>
          </a:prstGeom>
          <a:noFill/>
          <a:ln w="381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p:sp>
        <p:nvSpPr>
          <p:cNvPr id="52" name="Rectangle 103"/>
          <p:cNvSpPr/>
          <p:nvPr/>
        </p:nvSpPr>
        <p:spPr>
          <a:xfrm>
            <a:off x="3216159" y="5819981"/>
            <a:ext cx="8254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kern="0" dirty="0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応答</a:t>
            </a:r>
            <a:endParaRPr lang="en-US" sz="2000" dirty="0">
              <a:solidFill>
                <a:srgbClr val="00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55" name="Picture 28" descr="ode-RED Starter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9183" y="4718526"/>
            <a:ext cx="405232" cy="44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Curved Connector 170"/>
          <p:cNvCxnSpPr/>
          <p:nvPr/>
        </p:nvCxnSpPr>
        <p:spPr bwMode="auto">
          <a:xfrm rot="10800000" flipV="1">
            <a:off x="6352352" y="4079760"/>
            <a:ext cx="1910586" cy="1536591"/>
          </a:xfrm>
          <a:prstGeom prst="curvedConnector3">
            <a:avLst>
              <a:gd name="adj1" fmla="val 50000"/>
            </a:avLst>
          </a:prstGeom>
          <a:solidFill>
            <a:srgbClr val="FFFFFF"/>
          </a:solidFill>
          <a:ln w="38100" cap="flat" cmpd="sng" algn="ctr">
            <a:solidFill>
              <a:srgbClr val="00B0F0"/>
            </a:solidFill>
            <a:prstDash val="sysDot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Rectangle 103"/>
          <p:cNvSpPr/>
          <p:nvPr/>
        </p:nvSpPr>
        <p:spPr>
          <a:xfrm>
            <a:off x="6618568" y="3991455"/>
            <a:ext cx="1544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対話応答</a:t>
            </a:r>
            <a:endParaRPr lang="en-US" sz="2000" dirty="0">
              <a:solidFill>
                <a:srgbClr val="00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73" name="Picture 4" descr="ttp://2.bp.blogspot.com/-VA8DS8XXYKw/WLEurNb7xVI/AAAAAAABCF4/8oFo3A3VlYkQWi6YV3AhaYh8ndqn_bPtgCLcB/s800/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529" y="4398251"/>
            <a:ext cx="1949475" cy="196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角丸四角形吹き出し 58"/>
          <p:cNvSpPr/>
          <p:nvPr/>
        </p:nvSpPr>
        <p:spPr>
          <a:xfrm>
            <a:off x="9065537" y="2220678"/>
            <a:ext cx="5372130" cy="1152447"/>
          </a:xfrm>
          <a:prstGeom prst="wedgeRoundRectCallout">
            <a:avLst>
              <a:gd name="adj1" fmla="val -39303"/>
              <a:gd name="adj2" fmla="val 64461"/>
              <a:gd name="adj3" fmla="val 16667"/>
            </a:avLst>
          </a:prstGeom>
          <a:solidFill>
            <a:sysClr val="window" lastClr="FFFFFF"/>
          </a:solidFill>
          <a:ln w="28575" cap="flat" cmpd="sng" algn="ctr">
            <a:solidFill>
              <a:srgbClr val="4F81BD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7619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kern="0" dirty="0">
                <a:solidFill>
                  <a:srgbClr val="4F81BD"/>
                </a:solidFill>
                <a:latin typeface="Calibri" panose="020F0502020204030204"/>
                <a:ea typeface="メイリオ" charset="-128"/>
              </a:rPr>
              <a:t>2</a:t>
            </a:r>
            <a:r>
              <a:rPr kumimoji="1" lang="ja-JP" altLang="en-US" sz="2000" b="1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 panose="020F0502020204030204"/>
                <a:ea typeface="メイリオ" charset="-128"/>
              </a:rPr>
              <a:t>．</a:t>
            </a:r>
            <a:r>
              <a:rPr kumimoji="1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 panose="020F0502020204030204"/>
                <a:ea typeface="メイリオ" charset="-128"/>
              </a:rPr>
              <a:t>Assistant</a:t>
            </a:r>
            <a:r>
              <a:rPr kumimoji="1" lang="ja-JP" altLang="en-US" sz="2000" b="1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 panose="020F0502020204030204"/>
                <a:ea typeface="メイリオ" charset="-128"/>
              </a:rPr>
              <a:t>のワークスペースで質問を</a:t>
            </a:r>
            <a:endParaRPr kumimoji="1" lang="en-US" altLang="ja-JP" sz="2000" b="1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 panose="020F0502020204030204"/>
              <a:ea typeface="メイリオ" charset="-128"/>
            </a:endParaRPr>
          </a:p>
          <a:p>
            <a:pPr marL="0" marR="0" lvl="0" indent="0" algn="ctr" defTabSz="7619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 panose="020F0502020204030204"/>
                <a:ea typeface="メイリオ" charset="-128"/>
              </a:rPr>
              <a:t>受け取り、ダイアログに従って</a:t>
            </a:r>
            <a:endParaRPr kumimoji="1" lang="en-US" altLang="ja-JP" sz="2000" b="1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 panose="020F0502020204030204"/>
              <a:ea typeface="メイリオ" charset="-128"/>
            </a:endParaRPr>
          </a:p>
          <a:p>
            <a:pPr marL="0" marR="0" lvl="0" indent="0" algn="ctr" defTabSz="7619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kern="0">
                <a:solidFill>
                  <a:srgbClr val="4F81BD"/>
                </a:solidFill>
                <a:latin typeface="Calibri" panose="020F0502020204030204"/>
                <a:ea typeface="メイリオ" charset="-128"/>
              </a:rPr>
              <a:t>応答メッセージを返す</a:t>
            </a:r>
            <a:endParaRPr kumimoji="1" lang="ja-JP" altLang="en-US" sz="2000" b="1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 panose="020F0502020204030204"/>
              <a:ea typeface="メイリオ" charset="-128"/>
            </a:endParaRPr>
          </a:p>
        </p:txBody>
      </p:sp>
      <p:sp>
        <p:nvSpPr>
          <p:cNvPr id="60" name="角丸四角形吹き出し 59"/>
          <p:cNvSpPr/>
          <p:nvPr/>
        </p:nvSpPr>
        <p:spPr>
          <a:xfrm>
            <a:off x="1126070" y="6758263"/>
            <a:ext cx="3662283" cy="1153318"/>
          </a:xfrm>
          <a:prstGeom prst="wedgeRoundRectCallout">
            <a:avLst>
              <a:gd name="adj1" fmla="val 45210"/>
              <a:gd name="adj2" fmla="val -93270"/>
              <a:gd name="adj3" fmla="val 16667"/>
            </a:avLst>
          </a:prstGeom>
          <a:solidFill>
            <a:sysClr val="window" lastClr="FFFFFF"/>
          </a:solidFill>
          <a:ln w="28575" cap="flat" cmpd="sng" algn="ctr">
            <a:solidFill>
              <a:srgbClr val="4F81BD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7619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kern="0" dirty="0">
                <a:solidFill>
                  <a:srgbClr val="4F81BD"/>
                </a:solidFill>
                <a:latin typeface="Calibri" panose="020F0502020204030204"/>
                <a:ea typeface="メイリオ" charset="-128"/>
              </a:rPr>
              <a:t>3</a:t>
            </a:r>
            <a:r>
              <a:rPr kumimoji="1" lang="ja-JP" altLang="en-US" sz="2000" b="1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 panose="020F0502020204030204"/>
                <a:ea typeface="メイリオ" charset="-128"/>
              </a:rPr>
              <a:t>．</a:t>
            </a:r>
            <a:r>
              <a:rPr kumimoji="1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 panose="020F0502020204030204"/>
                <a:ea typeface="メイリオ" charset="-128"/>
              </a:rPr>
              <a:t>Watson Assistant</a:t>
            </a:r>
            <a:r>
              <a:rPr kumimoji="1" lang="ja-JP" altLang="en-US" sz="2000" b="1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 panose="020F0502020204030204"/>
                <a:ea typeface="メイリオ" charset="-128"/>
              </a:rPr>
              <a:t>の応答</a:t>
            </a:r>
            <a:endParaRPr kumimoji="1" lang="en-US" altLang="ja-JP" sz="2000" b="1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 panose="020F0502020204030204"/>
              <a:ea typeface="メイリオ" charset="-128"/>
            </a:endParaRPr>
          </a:p>
          <a:p>
            <a:pPr marL="0" marR="0" lvl="0" indent="0" algn="ctr" defTabSz="7619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kern="0">
                <a:solidFill>
                  <a:srgbClr val="4F81BD"/>
                </a:solidFill>
                <a:latin typeface="Calibri" panose="020F0502020204030204"/>
                <a:ea typeface="メイリオ" charset="-128"/>
              </a:rPr>
              <a:t>メッセージをユーザーに</a:t>
            </a:r>
            <a:endParaRPr kumimoji="1" lang="en-US" altLang="ja-JP" sz="2000" b="1" kern="0" dirty="0">
              <a:solidFill>
                <a:srgbClr val="4F81BD"/>
              </a:solidFill>
              <a:latin typeface="Calibri" panose="020F0502020204030204"/>
              <a:ea typeface="メイリオ" charset="-128"/>
            </a:endParaRPr>
          </a:p>
          <a:p>
            <a:pPr marL="0" marR="0" lvl="0" indent="0" algn="ctr" defTabSz="7619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kern="0">
                <a:solidFill>
                  <a:srgbClr val="4F81BD"/>
                </a:solidFill>
                <a:latin typeface="Calibri" panose="020F0502020204030204"/>
                <a:ea typeface="メイリオ" charset="-128"/>
              </a:rPr>
              <a:t>返す</a:t>
            </a:r>
            <a:endParaRPr kumimoji="1" lang="ja-JP" altLang="en-US" sz="2000" b="1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 panose="020F0502020204030204"/>
              <a:ea typeface="メイリオ" charset="-128"/>
            </a:endParaRPr>
          </a:p>
        </p:txBody>
      </p:sp>
      <p:sp>
        <p:nvSpPr>
          <p:cNvPr id="40" name="角丸四角形吹き出し 59">
            <a:extLst>
              <a:ext uri="{FF2B5EF4-FFF2-40B4-BE49-F238E27FC236}">
                <a16:creationId xmlns:a16="http://schemas.microsoft.com/office/drawing/2014/main" id="{4BCFB4FC-AB3A-7647-8E4B-11E43E1280F5}"/>
              </a:ext>
            </a:extLst>
          </p:cNvPr>
          <p:cNvSpPr/>
          <p:nvPr/>
        </p:nvSpPr>
        <p:spPr>
          <a:xfrm>
            <a:off x="707893" y="2903166"/>
            <a:ext cx="3662283" cy="1153318"/>
          </a:xfrm>
          <a:prstGeom prst="wedgeRoundRectCallout">
            <a:avLst>
              <a:gd name="adj1" fmla="val 53533"/>
              <a:gd name="adj2" fmla="val 89210"/>
              <a:gd name="adj3" fmla="val 16667"/>
            </a:avLst>
          </a:prstGeom>
          <a:solidFill>
            <a:sysClr val="window" lastClr="FFFFFF"/>
          </a:solidFill>
          <a:ln w="28575" cap="flat" cmpd="sng" algn="ctr">
            <a:solidFill>
              <a:srgbClr val="4F81BD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7619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kern="0" dirty="0">
                <a:solidFill>
                  <a:srgbClr val="4F81BD"/>
                </a:solidFill>
                <a:latin typeface="Calibri" panose="020F0502020204030204"/>
                <a:ea typeface="メイリオ" charset="-128"/>
              </a:rPr>
              <a:t>1</a:t>
            </a:r>
            <a:r>
              <a:rPr kumimoji="1" lang="ja-JP" altLang="en-US" sz="2000" b="1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 panose="020F0502020204030204"/>
                <a:ea typeface="メイリオ" charset="-128"/>
              </a:rPr>
              <a:t>．チャットボット画面を</a:t>
            </a:r>
            <a:endParaRPr kumimoji="1" lang="en-US" altLang="ja-JP" sz="2000" b="1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 panose="020F0502020204030204"/>
              <a:ea typeface="メイリオ" charset="-128"/>
            </a:endParaRPr>
          </a:p>
          <a:p>
            <a:pPr marL="0" marR="0" lvl="0" indent="0" algn="ctr" defTabSz="7619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kern="0">
                <a:solidFill>
                  <a:srgbClr val="4F81BD"/>
                </a:solidFill>
                <a:latin typeface="Calibri" panose="020F0502020204030204"/>
                <a:ea typeface="メイリオ" charset="-128"/>
              </a:rPr>
              <a:t>表示し、ユーザーの</a:t>
            </a:r>
            <a:endParaRPr kumimoji="1" lang="en-US" altLang="ja-JP" sz="2000" b="1" kern="0" dirty="0">
              <a:solidFill>
                <a:srgbClr val="4F81BD"/>
              </a:solidFill>
              <a:latin typeface="Calibri" panose="020F0502020204030204"/>
              <a:ea typeface="メイリオ" charset="-128"/>
            </a:endParaRPr>
          </a:p>
          <a:p>
            <a:pPr marL="0" marR="0" lvl="0" indent="0" algn="ctr" defTabSz="7619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 panose="020F0502020204030204"/>
                <a:ea typeface="メイリオ" charset="-128"/>
              </a:rPr>
              <a:t>質問を受け付ける</a:t>
            </a:r>
            <a:endParaRPr kumimoji="1" lang="en-US" altLang="ja-JP" sz="2000" b="1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 panose="020F0502020204030204"/>
              <a:ea typeface="メイリオ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44937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コンテンツ プレースホルダー 2"/>
          <p:cNvSpPr txBox="1">
            <a:spLocks/>
          </p:cNvSpPr>
          <p:nvPr/>
        </p:nvSpPr>
        <p:spPr bwMode="auto">
          <a:xfrm>
            <a:off x="789394" y="1239806"/>
            <a:ext cx="13443441" cy="133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n"/>
              <a:defRPr kumimoji="1" sz="2000">
                <a:solidFill>
                  <a:srgbClr val="000000"/>
                </a:solidFill>
                <a:latin typeface="Arial" panose="020B0604020202020204" pitchFamily="34" charset="0"/>
                <a:ea typeface="Meiryo UI" pitchFamily="50" charset="-128"/>
                <a:cs typeface="Meiryo UI" pitchFamily="50" charset="-128"/>
              </a:defRPr>
            </a:lvl1pPr>
            <a:lvl2pPr marL="6270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Meiryo UI" pitchFamily="50" charset="-128"/>
                <a:cs typeface="Meiryo UI" pitchFamily="50" charset="-128"/>
              </a:defRPr>
            </a:lvl2pPr>
            <a:lvl3pPr marL="1077913" indent="-2794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eiryo UI" pitchFamily="50" charset="-128"/>
                <a:cs typeface="Meiryo UI" pitchFamily="50" charset="-128"/>
              </a:defRPr>
            </a:lvl3pPr>
            <a:lvl4pPr marL="1439863" indent="-1857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eiryo UI" pitchFamily="50" charset="-128"/>
                <a:cs typeface="Meiryo UI" pitchFamily="50" charset="-128"/>
              </a:defRPr>
            </a:lvl4pPr>
            <a:lvl5pPr marL="1719263" indent="-79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Meiryo UI" pitchFamily="50" charset="-128"/>
                <a:cs typeface="Meiryo UI" pitchFamily="50" charset="-128"/>
              </a:defRPr>
            </a:lvl5pPr>
            <a:lvl6pPr marL="2176463" indent="-79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633663" indent="-79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090863" indent="-79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548063" indent="-79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428626">
              <a:tabLst>
                <a:tab pos="651510" algn="l"/>
              </a:tabLst>
            </a:pPr>
            <a:r>
              <a:rPr lang="en-US" altLang="ja-JP" sz="2800" kern="0" dirty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2800" kern="0" dirty="0">
                <a:latin typeface="Meiryo" charset="-128"/>
                <a:ea typeface="Meiryo" charset="-128"/>
                <a:cs typeface="Meiryo" charset="-128"/>
              </a:rPr>
              <a:t>とは、</a:t>
            </a:r>
            <a:r>
              <a:rPr lang="en-US" altLang="ja-JP" sz="2800" kern="0" dirty="0">
                <a:latin typeface="Meiryo" charset="-128"/>
                <a:ea typeface="Meiryo" charset="-128"/>
                <a:cs typeface="Meiryo" charset="-128"/>
              </a:rPr>
              <a:t>API</a:t>
            </a:r>
            <a:r>
              <a:rPr lang="ja-JP" altLang="en-US" sz="2800" kern="0" dirty="0">
                <a:latin typeface="Meiryo" charset="-128"/>
                <a:ea typeface="Meiryo" charset="-128"/>
                <a:cs typeface="Meiryo" charset="-128"/>
              </a:rPr>
              <a:t>、オンラインサービス、デバイスなどの機能を</a:t>
            </a:r>
            <a:br>
              <a:rPr lang="en-US" altLang="ja-JP" sz="2800" kern="0" dirty="0">
                <a:latin typeface="Meiryo" charset="-128"/>
                <a:ea typeface="Meiryo" charset="-128"/>
                <a:cs typeface="Meiryo" charset="-128"/>
              </a:rPr>
            </a:br>
            <a:r>
              <a:rPr lang="ja-JP" altLang="en-US" sz="2800" kern="0" dirty="0">
                <a:latin typeface="Meiryo" charset="-128"/>
                <a:ea typeface="Meiryo" charset="-128"/>
                <a:cs typeface="Meiryo" charset="-128"/>
              </a:rPr>
              <a:t>繋げてアプリケーションを作成していくフローエディター</a:t>
            </a:r>
            <a:endParaRPr lang="en-US" altLang="ja-JP" sz="2800" kern="0" dirty="0">
              <a:latin typeface="Meiryo" charset="-128"/>
              <a:ea typeface="Meiryo" charset="-128"/>
              <a:cs typeface="Meiryo" charset="-128"/>
            </a:endParaRPr>
          </a:p>
          <a:p>
            <a:pPr defTabSz="428626">
              <a:tabLst>
                <a:tab pos="651510" algn="l"/>
              </a:tabLst>
            </a:pPr>
            <a:r>
              <a:rPr lang="ja-JP" altLang="en-US" sz="2800" kern="0" dirty="0">
                <a:latin typeface="Meiryo" charset="-128"/>
                <a:ea typeface="Meiryo" charset="-128"/>
                <a:cs typeface="Meiryo" charset="-128"/>
              </a:rPr>
              <a:t>複数のイベント・ソースの処理を簡素化</a:t>
            </a:r>
          </a:p>
          <a:p>
            <a:pPr defTabSz="428626">
              <a:tabLst>
                <a:tab pos="651510" algn="l"/>
              </a:tabLst>
            </a:pPr>
            <a:r>
              <a:rPr lang="ja-JP" altLang="en-US" sz="2800" kern="0" dirty="0">
                <a:latin typeface="Meiryo" charset="-128"/>
                <a:ea typeface="Meiryo" charset="-128"/>
                <a:cs typeface="Meiryo" charset="-128"/>
              </a:rPr>
              <a:t>ブラウザベースの</a:t>
            </a:r>
            <a:r>
              <a:rPr lang="en-US" altLang="ja-JP" sz="2800" kern="0" dirty="0">
                <a:latin typeface="Meiryo" charset="-128"/>
                <a:ea typeface="Meiryo" charset="-128"/>
                <a:cs typeface="Meiryo" charset="-128"/>
              </a:rPr>
              <a:t>UI</a:t>
            </a:r>
            <a:r>
              <a:rPr lang="ja-JP" altLang="en-US" sz="2800" kern="0" dirty="0">
                <a:latin typeface="Meiryo" charset="-128"/>
                <a:ea typeface="Meiryo" charset="-128"/>
                <a:cs typeface="Meiryo" charset="-128"/>
              </a:rPr>
              <a:t>で処理フローを作成し、アプリ実行環境にデプロイ</a:t>
            </a:r>
          </a:p>
          <a:p>
            <a:pPr defTabSz="428626">
              <a:tabLst>
                <a:tab pos="651510" algn="l"/>
              </a:tabLst>
            </a:pPr>
            <a:endParaRPr lang="en-US" altLang="ja-JP" sz="2800" kern="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026" name="Picture 2" descr="http://flows.nodered.org/images/flow01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86424" y="4888824"/>
            <a:ext cx="10972800" cy="243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ine Callout 2 14"/>
          <p:cNvSpPr/>
          <p:nvPr/>
        </p:nvSpPr>
        <p:spPr>
          <a:xfrm>
            <a:off x="1299733" y="4074213"/>
            <a:ext cx="2862638" cy="848432"/>
          </a:xfrm>
          <a:prstGeom prst="borderCallout2">
            <a:avLst>
              <a:gd name="adj1" fmla="val 56629"/>
              <a:gd name="adj2" fmla="val 108229"/>
              <a:gd name="adj3" fmla="val 56332"/>
              <a:gd name="adj4" fmla="val 120144"/>
              <a:gd name="adj5" fmla="val 96201"/>
              <a:gd name="adj6" fmla="val 136960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1920" dirty="0">
                <a:solidFill>
                  <a:srgbClr val="26343F"/>
                </a:solidFill>
              </a:rPr>
              <a:t>ノード</a:t>
            </a:r>
            <a:endParaRPr lang="en-US" altLang="ja-JP" sz="1920" dirty="0">
              <a:solidFill>
                <a:srgbClr val="26343F"/>
              </a:solidFill>
            </a:endParaRPr>
          </a:p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1920" dirty="0">
                <a:solidFill>
                  <a:srgbClr val="26343F"/>
                </a:solidFill>
              </a:rPr>
              <a:t>(</a:t>
            </a:r>
            <a:r>
              <a:rPr lang="ja-JP" altLang="en-US" sz="1920" dirty="0"/>
              <a:t>カプセル化された機能</a:t>
            </a:r>
            <a:r>
              <a:rPr lang="en-US" altLang="ja-JP" sz="1920" dirty="0">
                <a:solidFill>
                  <a:srgbClr val="26343F"/>
                </a:solidFill>
              </a:rPr>
              <a:t>)</a:t>
            </a:r>
          </a:p>
        </p:txBody>
      </p:sp>
      <p:sp>
        <p:nvSpPr>
          <p:cNvPr id="6" name="角丸四角形 5"/>
          <p:cNvSpPr/>
          <p:nvPr/>
        </p:nvSpPr>
        <p:spPr>
          <a:xfrm rot="20974174" flipV="1">
            <a:off x="3908927" y="5083776"/>
            <a:ext cx="1828800" cy="5342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259307" y="54592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Node-RED</a:t>
            </a:r>
            <a:r>
              <a:rPr lang="ja-JP" altLang="en-US" dirty="0">
                <a:solidFill>
                  <a:schemeClr val="bg1"/>
                </a:solidFill>
              </a:rPr>
              <a:t>とは？</a:t>
            </a:r>
          </a:p>
        </p:txBody>
      </p:sp>
    </p:spTree>
    <p:extLst>
      <p:ext uri="{BB962C8B-B14F-4D97-AF65-F5344CB8AC3E}">
        <p14:creationId xmlns:p14="http://schemas.microsoft.com/office/powerpoint/2010/main" val="187233437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398567"/>
            <a:ext cx="12900454" cy="558947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707893" y="992653"/>
            <a:ext cx="1238031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en-US" altLang="ja-JP" sz="2800" dirty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IBM Cloud</a:t>
            </a:r>
            <a:r>
              <a:rPr lang="ja-JP" altLang="en-US" sz="2800" dirty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のページへ戻ります</a:t>
            </a:r>
            <a:endParaRPr lang="en-US" altLang="ja-JP" sz="28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342900" indent="-342900">
              <a:buFont typeface="Wingdings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右上の「カタログ」をクリックし、「ボイラープレート」カテゴリにある</a:t>
            </a:r>
            <a:br>
              <a:rPr kumimoji="1" lang="en-US" altLang="ja-JP" sz="2800" dirty="0">
                <a:latin typeface="Meiryo" charset="-128"/>
                <a:ea typeface="Meiryo" charset="-128"/>
                <a:cs typeface="Meiryo" charset="-128"/>
              </a:rPr>
            </a:br>
            <a:r>
              <a:rPr kumimoji="1" lang="ja-JP" altLang="en-US" sz="2800" dirty="0"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kumimoji="1" lang="en-US" altLang="ja-JP" sz="2800" dirty="0">
                <a:latin typeface="Meiryo" charset="-128"/>
                <a:ea typeface="Meiryo" charset="-128"/>
                <a:cs typeface="Meiryo" charset="-128"/>
              </a:rPr>
              <a:t>Node-RED Starter</a:t>
            </a:r>
            <a:r>
              <a:rPr kumimoji="1" lang="ja-JP" altLang="en-US" sz="2800" dirty="0">
                <a:latin typeface="Meiryo" charset="-128"/>
                <a:ea typeface="Meiryo" charset="-128"/>
                <a:cs typeface="Meiryo" charset="-128"/>
              </a:rPr>
              <a:t>」をクリックします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9306" y="54592"/>
            <a:ext cx="11729493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Node-RED Starter</a:t>
            </a:r>
            <a:r>
              <a:rPr lang="ja-JP" altLang="en-US">
                <a:solidFill>
                  <a:schemeClr val="bg1"/>
                </a:solidFill>
              </a:rPr>
              <a:t>作成（その</a:t>
            </a:r>
            <a:r>
              <a:rPr lang="en-US" altLang="ja-JP" dirty="0">
                <a:solidFill>
                  <a:schemeClr val="bg1"/>
                </a:solidFill>
              </a:rPr>
              <a:t>1</a:t>
            </a:r>
            <a:r>
              <a:rPr lang="ja-JP" altLang="en-US">
                <a:solidFill>
                  <a:schemeClr val="bg1"/>
                </a:solidFill>
              </a:rPr>
              <a:t>）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角丸四角形 10"/>
          <p:cNvSpPr/>
          <p:nvPr/>
        </p:nvSpPr>
        <p:spPr>
          <a:xfrm flipV="1">
            <a:off x="10372311" y="5013051"/>
            <a:ext cx="2765322" cy="12337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7" name="角丸四角形 10"/>
          <p:cNvSpPr/>
          <p:nvPr/>
        </p:nvSpPr>
        <p:spPr>
          <a:xfrm flipV="1">
            <a:off x="9921963" y="2377648"/>
            <a:ext cx="1012209" cy="5138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8" name="角丸四角形 10"/>
          <p:cNvSpPr/>
          <p:nvPr/>
        </p:nvSpPr>
        <p:spPr>
          <a:xfrm flipV="1">
            <a:off x="1178215" y="7084024"/>
            <a:ext cx="2222495" cy="3658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Line Callout 2 14"/>
          <p:cNvSpPr/>
          <p:nvPr/>
        </p:nvSpPr>
        <p:spPr>
          <a:xfrm>
            <a:off x="6898049" y="3022315"/>
            <a:ext cx="3237202" cy="622633"/>
          </a:xfrm>
          <a:prstGeom prst="borderCallout2">
            <a:avLst>
              <a:gd name="adj1" fmla="val 29409"/>
              <a:gd name="adj2" fmla="val 100066"/>
              <a:gd name="adj3" fmla="val 29286"/>
              <a:gd name="adj4" fmla="val 112109"/>
              <a:gd name="adj5" fmla="val -14700"/>
              <a:gd name="adj6" fmla="val 113994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1. </a:t>
            </a:r>
            <a:r>
              <a:rPr lang="ja-JP" altLang="en-US" sz="2400" dirty="0">
                <a:solidFill>
                  <a:srgbClr val="26343F"/>
                </a:solidFill>
              </a:rPr>
              <a:t>カタログをクリック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0" name="Line Callout 2 14"/>
          <p:cNvSpPr/>
          <p:nvPr/>
        </p:nvSpPr>
        <p:spPr>
          <a:xfrm>
            <a:off x="408454" y="6116982"/>
            <a:ext cx="3796128" cy="501700"/>
          </a:xfrm>
          <a:prstGeom prst="borderCallout2">
            <a:avLst>
              <a:gd name="adj1" fmla="val 103837"/>
              <a:gd name="adj2" fmla="val 8873"/>
              <a:gd name="adj3" fmla="val 196230"/>
              <a:gd name="adj4" fmla="val 10764"/>
              <a:gd name="adj5" fmla="val 231141"/>
              <a:gd name="adj6" fmla="val 20807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2. </a:t>
            </a:r>
            <a:r>
              <a:rPr lang="ja-JP" altLang="en-US" sz="2400" dirty="0">
                <a:solidFill>
                  <a:srgbClr val="26343F"/>
                </a:solidFill>
              </a:rPr>
              <a:t>ボイラープレートを選択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  <p:sp>
        <p:nvSpPr>
          <p:cNvPr id="11" name="Line Callout 2 14"/>
          <p:cNvSpPr/>
          <p:nvPr/>
        </p:nvSpPr>
        <p:spPr>
          <a:xfrm>
            <a:off x="8081318" y="6514412"/>
            <a:ext cx="6292467" cy="536322"/>
          </a:xfrm>
          <a:prstGeom prst="borderCallout2">
            <a:avLst>
              <a:gd name="adj1" fmla="val 1401"/>
              <a:gd name="adj2" fmla="val 25794"/>
              <a:gd name="adj3" fmla="val -55824"/>
              <a:gd name="adj4" fmla="val 27416"/>
              <a:gd name="adj5" fmla="val -99376"/>
              <a:gd name="adj6" fmla="val 36417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3. Node-RED Starter</a:t>
            </a:r>
            <a:r>
              <a:rPr lang="ja-JP" altLang="en-US" sz="2400" dirty="0"/>
              <a:t>をクリック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2000583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54BED-3689-C040-943C-E59FD8693A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628" y="1493928"/>
            <a:ext cx="12177486" cy="6735672"/>
          </a:xfrm>
          <a:prstGeom prst="rect">
            <a:avLst/>
          </a:prstGeom>
        </p:spPr>
      </p:pic>
      <p:sp>
        <p:nvSpPr>
          <p:cNvPr id="11" name="角丸四角形 10"/>
          <p:cNvSpPr/>
          <p:nvPr/>
        </p:nvSpPr>
        <p:spPr>
          <a:xfrm>
            <a:off x="4949371" y="3264591"/>
            <a:ext cx="7940811" cy="4328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2" name="角丸四角形 10"/>
          <p:cNvSpPr/>
          <p:nvPr/>
        </p:nvSpPr>
        <p:spPr>
          <a:xfrm flipV="1">
            <a:off x="10860542" y="7794170"/>
            <a:ext cx="2198268" cy="4354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9" name="Line Callout 2 14"/>
          <p:cNvSpPr/>
          <p:nvPr/>
        </p:nvSpPr>
        <p:spPr>
          <a:xfrm>
            <a:off x="6515336" y="2131040"/>
            <a:ext cx="4429934" cy="597646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8879"/>
              <a:gd name="adj5" fmla="val 191474"/>
              <a:gd name="adj6" fmla="val -19097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1</a:t>
            </a:r>
            <a:r>
              <a:rPr lang="ja-JP" altLang="en-US" sz="2400" dirty="0"/>
              <a:t>．アプリ名</a:t>
            </a:r>
            <a:r>
              <a:rPr lang="ja-JP" altLang="en-US" sz="2400"/>
              <a:t>を入力</a:t>
            </a:r>
            <a:endParaRPr lang="en-US" altLang="ja-JP" sz="2400" dirty="0"/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9307" y="54592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Node-RED Starter</a:t>
            </a:r>
            <a:r>
              <a:rPr lang="ja-JP" altLang="en-US">
                <a:solidFill>
                  <a:schemeClr val="bg1"/>
                </a:solidFill>
              </a:rPr>
              <a:t>作成（その</a:t>
            </a:r>
            <a:r>
              <a:rPr lang="en-US" altLang="ja-JP" dirty="0">
                <a:solidFill>
                  <a:schemeClr val="bg1"/>
                </a:solidFill>
              </a:rPr>
              <a:t>2</a:t>
            </a:r>
            <a:r>
              <a:rPr lang="ja-JP" altLang="en-US">
                <a:solidFill>
                  <a:schemeClr val="bg1"/>
                </a:solidFill>
              </a:rPr>
              <a:t>）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07893" y="992653"/>
            <a:ext cx="10944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アプリの名前を入力し、右下の「作成」ボタンをクリックします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3" name="Line Callout 2 14"/>
          <p:cNvSpPr/>
          <p:nvPr/>
        </p:nvSpPr>
        <p:spPr>
          <a:xfrm>
            <a:off x="8174632" y="6775602"/>
            <a:ext cx="2500583" cy="669685"/>
          </a:xfrm>
          <a:prstGeom prst="borderCallout2">
            <a:avLst>
              <a:gd name="adj1" fmla="val 36302"/>
              <a:gd name="adj2" fmla="val 99155"/>
              <a:gd name="adj3" fmla="val 36676"/>
              <a:gd name="adj4" fmla="val 113393"/>
              <a:gd name="adj5" fmla="val 148554"/>
              <a:gd name="adj6" fmla="val 131304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2</a:t>
            </a:r>
            <a:r>
              <a:rPr lang="ja-JP" altLang="en-US" sz="2400" dirty="0"/>
              <a:t>．アプリを作成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9244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73A701-A357-274D-86B2-ABFCA64ED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929" y="2080571"/>
            <a:ext cx="8864600" cy="2514600"/>
          </a:xfrm>
          <a:prstGeom prst="rect">
            <a:avLst/>
          </a:prstGeom>
        </p:spPr>
      </p:pic>
      <p:sp>
        <p:nvSpPr>
          <p:cNvPr id="8" name="タイトル 2"/>
          <p:cNvSpPr txBox="1">
            <a:spLocks/>
          </p:cNvSpPr>
          <p:nvPr/>
        </p:nvSpPr>
        <p:spPr>
          <a:xfrm>
            <a:off x="259307" y="54592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Node-RED</a:t>
            </a:r>
            <a:r>
              <a:rPr lang="ja-JP" altLang="en-US">
                <a:solidFill>
                  <a:schemeClr val="bg1"/>
                </a:solidFill>
              </a:rPr>
              <a:t>開始中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07893" y="992653"/>
            <a:ext cx="129065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アプリのデプロイ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が始まります。稼働中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に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なるまで少し時間がかかるので、この間に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Assistant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を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に接続します。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  <a:p>
            <a:pPr marL="342900" indent="-342900">
              <a:buFont typeface="Wingdings" charset="2"/>
              <a:buChar char="n"/>
            </a:pP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398" y="5686168"/>
            <a:ext cx="8445500" cy="1676400"/>
          </a:xfrm>
          <a:prstGeom prst="rect">
            <a:avLst/>
          </a:prstGeom>
        </p:spPr>
      </p:pic>
      <p:sp>
        <p:nvSpPr>
          <p:cNvPr id="6" name="下矢印 5"/>
          <p:cNvSpPr/>
          <p:nvPr/>
        </p:nvSpPr>
        <p:spPr>
          <a:xfrm>
            <a:off x="7018638" y="4992131"/>
            <a:ext cx="605481" cy="59312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694239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5F142E-5B75-FC41-83CE-6A68CE097F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52540"/>
            <a:ext cx="14630400" cy="5017770"/>
          </a:xfrm>
          <a:prstGeom prst="rect">
            <a:avLst/>
          </a:prstGeom>
        </p:spPr>
      </p:pic>
      <p:sp>
        <p:nvSpPr>
          <p:cNvPr id="8" name="タイトル 2"/>
          <p:cNvSpPr txBox="1">
            <a:spLocks/>
          </p:cNvSpPr>
          <p:nvPr/>
        </p:nvSpPr>
        <p:spPr>
          <a:xfrm>
            <a:off x="259306" y="54592"/>
            <a:ext cx="11002251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Node-RED</a:t>
            </a:r>
            <a:r>
              <a:rPr lang="ja-JP" altLang="en-US">
                <a:solidFill>
                  <a:schemeClr val="bg1"/>
                </a:solidFill>
              </a:rPr>
              <a:t>に</a:t>
            </a:r>
            <a:r>
              <a:rPr lang="en-US" altLang="ja-JP" dirty="0">
                <a:solidFill>
                  <a:schemeClr val="bg1"/>
                </a:solidFill>
              </a:rPr>
              <a:t>Watson</a:t>
            </a:r>
            <a:r>
              <a:rPr lang="ja-JP" altLang="en-US">
                <a:solidFill>
                  <a:schemeClr val="bg1"/>
                </a:solidFill>
              </a:rPr>
              <a:t> </a:t>
            </a:r>
            <a:r>
              <a:rPr lang="en-US" altLang="ja-JP" dirty="0">
                <a:solidFill>
                  <a:schemeClr val="bg1"/>
                </a:solidFill>
              </a:rPr>
              <a:t>Assistant</a:t>
            </a:r>
            <a:r>
              <a:rPr lang="ja-JP" altLang="en-US">
                <a:solidFill>
                  <a:schemeClr val="bg1"/>
                </a:solidFill>
              </a:rPr>
              <a:t>を接続</a:t>
            </a:r>
            <a:r>
              <a:rPr lang="en-US" altLang="ja-JP" dirty="0">
                <a:solidFill>
                  <a:schemeClr val="bg1"/>
                </a:solidFill>
              </a:rPr>
              <a:t>(1/3)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058476" y="1010950"/>
            <a:ext cx="1311472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en-US" altLang="ja-JP" sz="2800" dirty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IBM</a:t>
            </a:r>
            <a:r>
              <a:rPr lang="ja-JP" altLang="en-US" sz="2800" dirty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800" dirty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Cloud</a:t>
            </a:r>
            <a:r>
              <a:rPr lang="ja-JP" altLang="en-US" sz="2800" dirty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の画面に戻ります</a:t>
            </a:r>
            <a:endParaRPr lang="en-US" altLang="ja-JP" sz="28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のアプリから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を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使うため、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Watson API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のサービスを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Node-RED Starter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に接続します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左メニューの「接続」をクリックし、右側の「接続の作成」をクリックします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3" name="角丸四角形 6"/>
          <p:cNvSpPr/>
          <p:nvPr/>
        </p:nvSpPr>
        <p:spPr>
          <a:xfrm>
            <a:off x="59995" y="5122404"/>
            <a:ext cx="1192696" cy="4784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4" name="角丸四角形 6"/>
          <p:cNvSpPr/>
          <p:nvPr/>
        </p:nvSpPr>
        <p:spPr>
          <a:xfrm>
            <a:off x="12517454" y="5023483"/>
            <a:ext cx="1611530" cy="6003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9" name="Line Callout 2 14"/>
          <p:cNvSpPr/>
          <p:nvPr/>
        </p:nvSpPr>
        <p:spPr>
          <a:xfrm>
            <a:off x="1769892" y="4592513"/>
            <a:ext cx="2845872" cy="616475"/>
          </a:xfrm>
          <a:prstGeom prst="borderCallout2">
            <a:avLst>
              <a:gd name="adj1" fmla="val 36608"/>
              <a:gd name="adj2" fmla="val -518"/>
              <a:gd name="adj3" fmla="val 36292"/>
              <a:gd name="adj4" fmla="val -7818"/>
              <a:gd name="adj5" fmla="val 117245"/>
              <a:gd name="adj6" fmla="val -1753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latin typeface="Meiryo" charset="-128"/>
                <a:ea typeface="Meiryo" charset="-128"/>
                <a:cs typeface="Meiryo" charset="-128"/>
              </a:rPr>
              <a:t>1</a:t>
            </a:r>
            <a:r>
              <a:rPr lang="ja-JP" altLang="en-US" sz="2400" dirty="0">
                <a:latin typeface="Meiryo" charset="-128"/>
                <a:ea typeface="Meiryo" charset="-128"/>
                <a:cs typeface="Meiryo" charset="-128"/>
              </a:rPr>
              <a:t>．接続をクリック</a:t>
            </a:r>
            <a:endParaRPr lang="en-US" altLang="ja-JP" sz="24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" name="Line Callout 2 14"/>
          <p:cNvSpPr/>
          <p:nvPr/>
        </p:nvSpPr>
        <p:spPr>
          <a:xfrm>
            <a:off x="8146251" y="4424707"/>
            <a:ext cx="3703469" cy="669685"/>
          </a:xfrm>
          <a:prstGeom prst="borderCallout2">
            <a:avLst>
              <a:gd name="adj1" fmla="val 36302"/>
              <a:gd name="adj2" fmla="val 99951"/>
              <a:gd name="adj3" fmla="val 36676"/>
              <a:gd name="adj4" fmla="val 113393"/>
              <a:gd name="adj5" fmla="val 86052"/>
              <a:gd name="adj6" fmla="val 128080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2</a:t>
            </a:r>
            <a:r>
              <a:rPr lang="ja-JP" altLang="en-US" sz="2400" dirty="0"/>
              <a:t>．接続の作成をクリック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1862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629DB9-5F35-B848-B0AA-A1C5F4B6D2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39555"/>
            <a:ext cx="14630400" cy="4389120"/>
          </a:xfrm>
          <a:prstGeom prst="rect">
            <a:avLst/>
          </a:prstGeom>
        </p:spPr>
      </p:pic>
      <p:sp>
        <p:nvSpPr>
          <p:cNvPr id="8" name="タイトル 2"/>
          <p:cNvSpPr txBox="1">
            <a:spLocks/>
          </p:cNvSpPr>
          <p:nvPr/>
        </p:nvSpPr>
        <p:spPr>
          <a:xfrm>
            <a:off x="259307" y="54592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Node-RED</a:t>
            </a:r>
            <a:r>
              <a:rPr lang="ja-JP" altLang="en-US">
                <a:solidFill>
                  <a:schemeClr val="bg1"/>
                </a:solidFill>
              </a:rPr>
              <a:t>に</a:t>
            </a:r>
            <a:r>
              <a:rPr lang="en-US" altLang="ja-JP" dirty="0">
                <a:solidFill>
                  <a:schemeClr val="bg1"/>
                </a:solidFill>
              </a:rPr>
              <a:t>Watson</a:t>
            </a:r>
            <a:r>
              <a:rPr lang="ja-JP" altLang="en-US">
                <a:solidFill>
                  <a:schemeClr val="bg1"/>
                </a:solidFill>
              </a:rPr>
              <a:t> </a:t>
            </a:r>
            <a:r>
              <a:rPr lang="en-US" altLang="ja-JP" dirty="0">
                <a:solidFill>
                  <a:schemeClr val="bg1"/>
                </a:solidFill>
              </a:rPr>
              <a:t>Assistant</a:t>
            </a:r>
            <a:r>
              <a:rPr lang="ja-JP" altLang="en-US">
                <a:solidFill>
                  <a:schemeClr val="bg1"/>
                </a:solidFill>
              </a:rPr>
              <a:t>を接続</a:t>
            </a:r>
            <a:r>
              <a:rPr lang="en-US" altLang="ja-JP" dirty="0">
                <a:solidFill>
                  <a:schemeClr val="bg1"/>
                </a:solidFill>
              </a:rPr>
              <a:t>(2/3)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07894" y="992653"/>
            <a:ext cx="13574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Watson Assistant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サービス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の右側にある「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Connect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」を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クリックします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3" name="角丸四角形 10"/>
          <p:cNvSpPr/>
          <p:nvPr/>
        </p:nvSpPr>
        <p:spPr>
          <a:xfrm flipV="1">
            <a:off x="12392015" y="5111408"/>
            <a:ext cx="1737890" cy="7131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4" name="Line Callout 2 14"/>
          <p:cNvSpPr/>
          <p:nvPr/>
        </p:nvSpPr>
        <p:spPr>
          <a:xfrm>
            <a:off x="8810171" y="4127822"/>
            <a:ext cx="5188837" cy="616475"/>
          </a:xfrm>
          <a:prstGeom prst="borderCallout2">
            <a:avLst>
              <a:gd name="adj1" fmla="val 99110"/>
              <a:gd name="adj2" fmla="val 53458"/>
              <a:gd name="adj3" fmla="val 179800"/>
              <a:gd name="adj4" fmla="val 53358"/>
              <a:gd name="adj5" fmla="val 230550"/>
              <a:gd name="adj6" fmla="val 69380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latin typeface="Meiryo" charset="-128"/>
                <a:ea typeface="Meiryo" charset="-128"/>
                <a:cs typeface="Meiryo" charset="-128"/>
              </a:rPr>
              <a:t>Watson Assistant</a:t>
            </a:r>
            <a:r>
              <a:rPr lang="ja-JP" altLang="en-US" sz="2400">
                <a:latin typeface="Meiryo" charset="-128"/>
                <a:ea typeface="Meiryo" charset="-128"/>
                <a:cs typeface="Meiryo" charset="-128"/>
              </a:rPr>
              <a:t>サービス</a:t>
            </a:r>
            <a:r>
              <a:rPr lang="ja-JP" altLang="en-US" sz="2400" dirty="0">
                <a:latin typeface="Meiryo" charset="-128"/>
                <a:ea typeface="Meiryo" charset="-128"/>
                <a:cs typeface="Meiryo" charset="-128"/>
              </a:rPr>
              <a:t>と接続</a:t>
            </a:r>
            <a:endParaRPr lang="en-US" altLang="ja-JP" sz="2400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0276880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87F6BB-D103-7746-AC5D-5F0372345B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94" y="2148582"/>
            <a:ext cx="13956506" cy="5931515"/>
          </a:xfrm>
          <a:prstGeom prst="rect">
            <a:avLst/>
          </a:prstGeom>
        </p:spPr>
      </p:pic>
      <p:sp>
        <p:nvSpPr>
          <p:cNvPr id="8" name="タイトル 2"/>
          <p:cNvSpPr txBox="1">
            <a:spLocks/>
          </p:cNvSpPr>
          <p:nvPr/>
        </p:nvSpPr>
        <p:spPr>
          <a:xfrm>
            <a:off x="259307" y="54592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Node-RED</a:t>
            </a:r>
            <a:r>
              <a:rPr lang="ja-JP" altLang="en-US">
                <a:solidFill>
                  <a:schemeClr val="bg1"/>
                </a:solidFill>
              </a:rPr>
              <a:t>に</a:t>
            </a:r>
            <a:r>
              <a:rPr lang="en-US" altLang="ja-JP" dirty="0">
                <a:solidFill>
                  <a:schemeClr val="bg1"/>
                </a:solidFill>
              </a:rPr>
              <a:t>Watson</a:t>
            </a:r>
            <a:r>
              <a:rPr lang="ja-JP" altLang="en-US">
                <a:solidFill>
                  <a:schemeClr val="bg1"/>
                </a:solidFill>
              </a:rPr>
              <a:t> </a:t>
            </a:r>
            <a:r>
              <a:rPr lang="en-US" altLang="ja-JP" dirty="0">
                <a:solidFill>
                  <a:schemeClr val="bg1"/>
                </a:solidFill>
              </a:rPr>
              <a:t>Assistant</a:t>
            </a:r>
            <a:r>
              <a:rPr lang="ja-JP" altLang="en-US">
                <a:solidFill>
                  <a:schemeClr val="bg1"/>
                </a:solidFill>
              </a:rPr>
              <a:t>を接続</a:t>
            </a:r>
            <a:r>
              <a:rPr lang="en-US" altLang="ja-JP" dirty="0">
                <a:solidFill>
                  <a:schemeClr val="bg1"/>
                </a:solidFill>
              </a:rPr>
              <a:t>(3/3)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07893" y="992653"/>
            <a:ext cx="95077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変更を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反映させるためにアプリの再ステージを行います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  <a:p>
            <a:pPr marL="342900" indent="-342900">
              <a:buFont typeface="Wingdings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「再ステージ」をクリックします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3" name="角丸四角形 10"/>
          <p:cNvSpPr/>
          <p:nvPr/>
        </p:nvSpPr>
        <p:spPr>
          <a:xfrm flipV="1">
            <a:off x="9303137" y="6799730"/>
            <a:ext cx="1737890" cy="7131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7" name="Line Callout 2 14"/>
          <p:cNvSpPr/>
          <p:nvPr/>
        </p:nvSpPr>
        <p:spPr>
          <a:xfrm>
            <a:off x="10561983" y="6082344"/>
            <a:ext cx="3891026" cy="616475"/>
          </a:xfrm>
          <a:prstGeom prst="borderCallout2">
            <a:avLst>
              <a:gd name="adj1" fmla="val 36608"/>
              <a:gd name="adj2" fmla="val -518"/>
              <a:gd name="adj3" fmla="val 36292"/>
              <a:gd name="adj4" fmla="val -7818"/>
              <a:gd name="adj5" fmla="val 117245"/>
              <a:gd name="adj6" fmla="val -1753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defTabSz="1012900">
              <a:spcBef>
                <a:spcPct val="20000"/>
              </a:spcBef>
              <a:buSzPct val="100000"/>
            </a:pPr>
            <a:r>
              <a:rPr lang="ja-JP" altLang="en-US" sz="2400">
                <a:latin typeface="Meiryo" charset="-128"/>
                <a:ea typeface="Meiryo" charset="-128"/>
                <a:cs typeface="Meiryo" charset="-128"/>
              </a:rPr>
              <a:t>再ステージして変更を反映</a:t>
            </a:r>
            <a:endParaRPr lang="en-US" altLang="ja-JP" sz="2400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00515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DF079D-52CD-6743-B2DD-27D2A8A4D6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18210"/>
            <a:ext cx="14630400" cy="5760720"/>
          </a:xfrm>
          <a:prstGeom prst="rect">
            <a:avLst/>
          </a:prstGeom>
        </p:spPr>
      </p:pic>
      <p:sp>
        <p:nvSpPr>
          <p:cNvPr id="8" name="タイトル 2"/>
          <p:cNvSpPr txBox="1">
            <a:spLocks/>
          </p:cNvSpPr>
          <p:nvPr/>
        </p:nvSpPr>
        <p:spPr>
          <a:xfrm>
            <a:off x="259307" y="54592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Node-RED</a:t>
            </a:r>
            <a:r>
              <a:rPr lang="ja-JP" altLang="en-US">
                <a:solidFill>
                  <a:schemeClr val="bg1"/>
                </a:solidFill>
              </a:rPr>
              <a:t>にアクセス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07893" y="992653"/>
            <a:ext cx="13443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アプリが稼働中になったら「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アプリ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にアクセス」をクリックし、作成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したアプリ（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）を開きます（「経路」から開くこともできます）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3" name="角丸四角形 10"/>
          <p:cNvSpPr/>
          <p:nvPr/>
        </p:nvSpPr>
        <p:spPr>
          <a:xfrm flipV="1">
            <a:off x="6992390" y="2966537"/>
            <a:ext cx="1737890" cy="5893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0" name="Line Callout 2 14"/>
          <p:cNvSpPr/>
          <p:nvPr/>
        </p:nvSpPr>
        <p:spPr>
          <a:xfrm>
            <a:off x="8271039" y="2252219"/>
            <a:ext cx="5880390" cy="616475"/>
          </a:xfrm>
          <a:prstGeom prst="borderCallout2">
            <a:avLst>
              <a:gd name="adj1" fmla="val 36608"/>
              <a:gd name="adj2" fmla="val -518"/>
              <a:gd name="adj3" fmla="val 36292"/>
              <a:gd name="adj4" fmla="val -7818"/>
              <a:gd name="adj5" fmla="val 117245"/>
              <a:gd name="adj6" fmla="val -1753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defTabSz="1012900">
              <a:spcBef>
                <a:spcPct val="20000"/>
              </a:spcBef>
              <a:buSzPct val="100000"/>
            </a:pPr>
            <a:r>
              <a:rPr lang="ja-JP" altLang="en-US" sz="2400" dirty="0">
                <a:latin typeface="Meiryo" charset="-128"/>
                <a:ea typeface="Meiryo" charset="-128"/>
                <a:cs typeface="Meiryo" charset="-128"/>
              </a:rPr>
              <a:t>作成</a:t>
            </a:r>
            <a:r>
              <a:rPr lang="ja-JP" altLang="en-US" sz="2400">
                <a:latin typeface="Meiryo" charset="-128"/>
                <a:ea typeface="Meiryo" charset="-128"/>
                <a:cs typeface="Meiryo" charset="-128"/>
              </a:rPr>
              <a:t>したアプリ（</a:t>
            </a:r>
            <a:r>
              <a:rPr lang="en-US" altLang="ja-JP" sz="2400" dirty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2400">
                <a:latin typeface="Meiryo" charset="-128"/>
                <a:ea typeface="Meiryo" charset="-128"/>
                <a:cs typeface="Meiryo" charset="-128"/>
              </a:rPr>
              <a:t>）に</a:t>
            </a:r>
            <a:r>
              <a:rPr lang="ja-JP" altLang="en-US" sz="2400" dirty="0">
                <a:latin typeface="Meiryo" charset="-128"/>
                <a:ea typeface="Meiryo" charset="-128"/>
                <a:cs typeface="Meiryo" charset="-128"/>
              </a:rPr>
              <a:t>アクセス</a:t>
            </a:r>
            <a:endParaRPr lang="en-US" altLang="ja-JP" sz="24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B0FEB8A9-23C4-BF4E-A5B5-F0A5699FF00D}"/>
              </a:ext>
            </a:extLst>
          </p:cNvPr>
          <p:cNvSpPr/>
          <p:nvPr/>
        </p:nvSpPr>
        <p:spPr>
          <a:xfrm flipV="1">
            <a:off x="11742056" y="2966537"/>
            <a:ext cx="1207067" cy="5893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992482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19" y="2554509"/>
            <a:ext cx="6192125" cy="5429662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058477" y="1010950"/>
            <a:ext cx="130020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を最初に使う時には、認証情報の登録が必要です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1143000" lvl="1" indent="-411480">
              <a:buFont typeface="Wingdings" charset="2"/>
              <a:buChar char="n"/>
            </a:pPr>
            <a:r>
              <a:rPr lang="en-US" altLang="ja-JP" sz="24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24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の編集者を制限し、他人からの改変を防ぐことができます</a:t>
            </a:r>
            <a:endParaRPr lang="en-US" altLang="ja-JP" sz="24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右下の「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Next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」ボタンをクリックし、ユーザー名とパスワードを入力します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5781603" y="7422278"/>
            <a:ext cx="905256" cy="457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9307" y="54592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Node-RED</a:t>
            </a:r>
            <a:r>
              <a:rPr lang="ja-JP" altLang="en-US">
                <a:solidFill>
                  <a:schemeClr val="bg1"/>
                </a:solidFill>
              </a:rPr>
              <a:t>のセットアップ</a:t>
            </a:r>
            <a:r>
              <a:rPr lang="en-US" altLang="ja-JP" dirty="0">
                <a:solidFill>
                  <a:schemeClr val="bg1"/>
                </a:solidFill>
              </a:rPr>
              <a:t>(1/4)</a:t>
            </a:r>
            <a:endParaRPr lang="ja-JP" altLang="en-US" dirty="0">
              <a:solidFill>
                <a:schemeClr val="bg1"/>
              </a:solidFill>
            </a:endParaRP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4374" y="2537137"/>
            <a:ext cx="6280291" cy="5447034"/>
          </a:xfrm>
          <a:prstGeom prst="rect">
            <a:avLst/>
          </a:prstGeom>
        </p:spPr>
      </p:pic>
      <p:sp>
        <p:nvSpPr>
          <p:cNvPr id="9" name="角丸四角形 8"/>
          <p:cNvSpPr/>
          <p:nvPr/>
        </p:nvSpPr>
        <p:spPr>
          <a:xfrm>
            <a:off x="12965673" y="7405250"/>
            <a:ext cx="950977" cy="5486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0" name="角丸四角形 6"/>
          <p:cNvSpPr/>
          <p:nvPr/>
        </p:nvSpPr>
        <p:spPr>
          <a:xfrm>
            <a:off x="9454377" y="3839090"/>
            <a:ext cx="2505457" cy="4754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1" name="角丸四角形 6"/>
          <p:cNvSpPr/>
          <p:nvPr/>
        </p:nvSpPr>
        <p:spPr>
          <a:xfrm>
            <a:off x="9436089" y="4314578"/>
            <a:ext cx="2505457" cy="4754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2" name="右矢印 11"/>
          <p:cNvSpPr/>
          <p:nvPr/>
        </p:nvSpPr>
        <p:spPr>
          <a:xfrm>
            <a:off x="6928247" y="4314578"/>
            <a:ext cx="836127" cy="17424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Line Callout 2 14"/>
          <p:cNvSpPr/>
          <p:nvPr/>
        </p:nvSpPr>
        <p:spPr>
          <a:xfrm>
            <a:off x="8237642" y="5297226"/>
            <a:ext cx="6029899" cy="1704297"/>
          </a:xfrm>
          <a:prstGeom prst="borderCallout2">
            <a:avLst>
              <a:gd name="adj1" fmla="val 41130"/>
              <a:gd name="adj2" fmla="val 240"/>
              <a:gd name="adj3" fmla="val -27206"/>
              <a:gd name="adj4" fmla="val -5430"/>
              <a:gd name="adj5" fmla="val -44375"/>
              <a:gd name="adj6" fmla="val 20166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 dirty="0"/>
              <a:t>任意の</a:t>
            </a:r>
            <a:r>
              <a:rPr lang="ja-JP" altLang="en-US" sz="2400"/>
              <a:t>ユーザー名とパスワード</a:t>
            </a:r>
            <a:r>
              <a:rPr lang="ja-JP" altLang="en-US" sz="2400" dirty="0"/>
              <a:t>を入力</a:t>
            </a:r>
            <a:endParaRPr lang="en-US" altLang="ja-JP" sz="2400" dirty="0"/>
          </a:p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400" dirty="0">
                <a:solidFill>
                  <a:srgbClr val="26343F"/>
                </a:solidFill>
              </a:rPr>
              <a:t>（その下のチェックは</a:t>
            </a:r>
            <a:r>
              <a:rPr lang="ja-JP" altLang="en-US" sz="2400">
                <a:solidFill>
                  <a:srgbClr val="26343F"/>
                </a:solidFill>
              </a:rPr>
              <a:t>つけない）</a:t>
            </a:r>
            <a:endParaRPr lang="en-US" altLang="ja-JP" sz="2400" dirty="0">
              <a:solidFill>
                <a:srgbClr val="26343F"/>
              </a:solidFill>
            </a:endParaRPr>
          </a:p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※</a:t>
            </a:r>
            <a:r>
              <a:rPr lang="ja-JP" altLang="en-US" sz="2400">
                <a:solidFill>
                  <a:srgbClr val="26343F"/>
                </a:solidFill>
              </a:rPr>
              <a:t>ユーザー名・パスワードは忘れないようメモしておいて下さい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879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テキスト プレースホルダー 1"/>
          <p:cNvSpPr>
            <a:spLocks noGrp="1"/>
          </p:cNvSpPr>
          <p:nvPr>
            <p:ph type="body" sz="quarter" idx="10"/>
          </p:nvPr>
        </p:nvSpPr>
        <p:spPr>
          <a:xfrm>
            <a:off x="185355" y="112299"/>
            <a:ext cx="13771472" cy="494683"/>
          </a:xfrm>
        </p:spPr>
        <p:txBody>
          <a:bodyPr>
            <a:noAutofit/>
          </a:bodyPr>
          <a:lstStyle/>
          <a:p>
            <a:pPr lvl="0">
              <a:buClr>
                <a:srgbClr val="F81B02"/>
              </a:buClr>
            </a:pPr>
            <a:r>
              <a:rPr lang="en-US" altLang="ja-JP" dirty="0">
                <a:latin typeface="+mj-ea"/>
                <a:ea typeface="+mj-ea"/>
                <a:cs typeface="Meiryo" charset="-128"/>
              </a:rPr>
              <a:t>Watson</a:t>
            </a:r>
            <a:r>
              <a:rPr lang="ja-JP" altLang="en-US" dirty="0">
                <a:latin typeface="+mj-ea"/>
                <a:ea typeface="+mj-ea"/>
                <a:cs typeface="Meiryo" charset="-128"/>
              </a:rPr>
              <a:t>コグニティブ・</a:t>
            </a:r>
            <a:r>
              <a:rPr lang="ja-JP" altLang="en-US">
                <a:latin typeface="+mj-ea"/>
                <a:ea typeface="+mj-ea"/>
                <a:cs typeface="Meiryo" charset="-128"/>
              </a:rPr>
              <a:t>サービス一覧</a:t>
            </a:r>
            <a:endParaRPr lang="ja-JP" altLang="en-US" dirty="0">
              <a:latin typeface="+mj-ea"/>
              <a:ea typeface="+mj-ea"/>
              <a:cs typeface="Meiryo" charset="-128"/>
            </a:endParaRPr>
          </a:p>
        </p:txBody>
      </p:sp>
      <p:sp>
        <p:nvSpPr>
          <p:cNvPr id="117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670560" y="7918310"/>
            <a:ext cx="10241280" cy="219456"/>
          </a:xfrm>
        </p:spPr>
        <p:txBody>
          <a:bodyPr/>
          <a:lstStyle/>
          <a:p>
            <a:pPr defTabSz="1097280">
              <a:defRPr/>
            </a:pPr>
            <a:r>
              <a:rPr lang="de-DE" dirty="0">
                <a:solidFill>
                  <a:srgbClr val="000000"/>
                </a:solidFill>
                <a:latin typeface="IBM Plex Sans" panose="020B0503050000000000" pitchFamily="34" charset="0"/>
                <a:ea typeface="Hiragino Kaku Gothic ProN W3" panose="020B0300000000000000" pitchFamily="34" charset="-128"/>
              </a:rPr>
              <a:t>IBM Cloud / © 2018 IBM Corporation</a:t>
            </a:r>
            <a:endParaRPr lang="en-US" dirty="0">
              <a:solidFill>
                <a:srgbClr val="000000"/>
              </a:solidFill>
              <a:latin typeface="IBM Plex Sans" panose="020B0503050000000000" pitchFamily="34" charset="0"/>
              <a:ea typeface="Hiragino Kaku Gothic ProN W3" panose="020B0300000000000000" pitchFamily="34" charset="-128"/>
            </a:endParaRPr>
          </a:p>
        </p:txBody>
      </p:sp>
      <p:sp>
        <p:nvSpPr>
          <p:cNvPr id="11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0993120" y="7918310"/>
            <a:ext cx="3291840" cy="219456"/>
          </a:xfrm>
        </p:spPr>
        <p:txBody>
          <a:bodyPr/>
          <a:lstStyle/>
          <a:p>
            <a:pPr algn="r" defTabSz="1097280">
              <a:defRPr/>
            </a:pPr>
            <a:fld id="{B12197C9-72AE-C249-8966-23E85F9FCCA6}" type="slidenum">
              <a:rPr lang="en-US" sz="960">
                <a:solidFill>
                  <a:srgbClr val="000000"/>
                </a:solidFill>
                <a:latin typeface="IBM Plex Sans" panose="020B0503050000000000" pitchFamily="34" charset="0"/>
                <a:ea typeface="Hiragino Kaku Gothic ProN W3" panose="020B0300000000000000" pitchFamily="34" charset="-128"/>
                <a:cs typeface="Arial" charset="0"/>
              </a:rPr>
              <a:pPr algn="r" defTabSz="1097280">
                <a:defRPr/>
              </a:pPr>
              <a:t>6</a:t>
            </a:fld>
            <a:endParaRPr lang="en-US" sz="960" dirty="0">
              <a:solidFill>
                <a:srgbClr val="000000"/>
              </a:solidFill>
              <a:latin typeface="IBM Plex Sans" panose="020B0503050000000000" pitchFamily="34" charset="0"/>
              <a:ea typeface="Hiragino Kaku Gothic ProN W3" panose="020B0300000000000000" pitchFamily="34" charset="-128"/>
              <a:cs typeface="Arial" charset="0"/>
            </a:endParaRPr>
          </a:p>
        </p:txBody>
      </p:sp>
      <p:sp>
        <p:nvSpPr>
          <p:cNvPr id="46" name="Rounded Rectangle 22">
            <a:extLst>
              <a:ext uri="{FF2B5EF4-FFF2-40B4-BE49-F238E27FC236}">
                <a16:creationId xmlns:a16="http://schemas.microsoft.com/office/drawing/2014/main" id="{5FA2A9D9-F57E-1A43-B8B5-E9DCD94E3274}"/>
              </a:ext>
            </a:extLst>
          </p:cNvPr>
          <p:cNvSpPr/>
          <p:nvPr/>
        </p:nvSpPr>
        <p:spPr>
          <a:xfrm>
            <a:off x="2810139" y="1391278"/>
            <a:ext cx="11369531" cy="944725"/>
          </a:xfrm>
          <a:prstGeom prst="roundRect">
            <a:avLst>
              <a:gd name="adj" fmla="val 6815"/>
            </a:avLst>
          </a:prstGeom>
          <a:solidFill>
            <a:srgbClr val="D5F0FF">
              <a:alpha val="50196"/>
            </a:srgbClr>
          </a:solidFill>
          <a:ln w="38100" cap="flat" cmpd="sng" algn="ctr">
            <a:noFill/>
            <a:prstDash val="dash"/>
            <a:miter lim="800000"/>
          </a:ln>
          <a:effectLst/>
        </p:spPr>
        <p:txBody>
          <a:bodyPr anchor="ctr"/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22966">
              <a:defRPr/>
            </a:pPr>
            <a:endParaRPr lang="ja-JP" altLang="en-US" sz="1560">
              <a:solidFill>
                <a:srgbClr val="004266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</p:txBody>
      </p:sp>
      <p:sp>
        <p:nvSpPr>
          <p:cNvPr id="47" name="Rounded Rectangle 71">
            <a:extLst>
              <a:ext uri="{FF2B5EF4-FFF2-40B4-BE49-F238E27FC236}">
                <a16:creationId xmlns:a16="http://schemas.microsoft.com/office/drawing/2014/main" id="{893CB8A4-66CE-4644-9A2C-674FFF069B3A}"/>
              </a:ext>
            </a:extLst>
          </p:cNvPr>
          <p:cNvSpPr/>
          <p:nvPr/>
        </p:nvSpPr>
        <p:spPr>
          <a:xfrm>
            <a:off x="2810137" y="2456408"/>
            <a:ext cx="11368754" cy="1906541"/>
          </a:xfrm>
          <a:prstGeom prst="roundRect">
            <a:avLst>
              <a:gd name="adj" fmla="val 10128"/>
            </a:avLst>
          </a:prstGeom>
          <a:solidFill>
            <a:srgbClr val="60B426">
              <a:lumMod val="40000"/>
              <a:lumOff val="60000"/>
              <a:alpha val="50196"/>
            </a:srgbClr>
          </a:solidFill>
          <a:ln w="38100" cap="flat" cmpd="sng" algn="ctr">
            <a:noFill/>
            <a:prstDash val="dash"/>
            <a:miter lim="800000"/>
          </a:ln>
          <a:effectLst/>
        </p:spPr>
        <p:txBody>
          <a:bodyPr anchor="ctr"/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22966">
              <a:defRPr/>
            </a:pPr>
            <a:endParaRPr lang="ja-JP" altLang="en-US" sz="1560">
              <a:solidFill>
                <a:srgbClr val="004266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</p:txBody>
      </p:sp>
      <p:sp>
        <p:nvSpPr>
          <p:cNvPr id="48" name="Rounded Rectangle 22">
            <a:extLst>
              <a:ext uri="{FF2B5EF4-FFF2-40B4-BE49-F238E27FC236}">
                <a16:creationId xmlns:a16="http://schemas.microsoft.com/office/drawing/2014/main" id="{5B2FFEB5-5968-B04E-A54A-97CE17F3FA76}"/>
              </a:ext>
            </a:extLst>
          </p:cNvPr>
          <p:cNvSpPr/>
          <p:nvPr/>
        </p:nvSpPr>
        <p:spPr>
          <a:xfrm>
            <a:off x="2810137" y="6293981"/>
            <a:ext cx="11368754" cy="1607878"/>
          </a:xfrm>
          <a:prstGeom prst="roundRect">
            <a:avLst>
              <a:gd name="adj" fmla="val 6815"/>
            </a:avLst>
          </a:prstGeom>
          <a:solidFill>
            <a:srgbClr val="D5F0FF">
              <a:alpha val="50196"/>
            </a:srgbClr>
          </a:solidFill>
          <a:ln w="38100" cap="flat" cmpd="sng" algn="ctr">
            <a:noFill/>
            <a:prstDash val="dash"/>
            <a:miter lim="800000"/>
          </a:ln>
          <a:effectLst/>
        </p:spPr>
        <p:txBody>
          <a:bodyPr anchor="ctr"/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22966">
              <a:defRPr/>
            </a:pPr>
            <a:endParaRPr lang="ja-JP" altLang="en-US" sz="1560">
              <a:solidFill>
                <a:srgbClr val="004266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</p:txBody>
      </p:sp>
      <p:sp>
        <p:nvSpPr>
          <p:cNvPr id="49" name="Rounded Rectangle 70">
            <a:extLst>
              <a:ext uri="{FF2B5EF4-FFF2-40B4-BE49-F238E27FC236}">
                <a16:creationId xmlns:a16="http://schemas.microsoft.com/office/drawing/2014/main" id="{02F0D680-FAD5-BB40-86F4-B5C4D0EAA87C}"/>
              </a:ext>
            </a:extLst>
          </p:cNvPr>
          <p:cNvSpPr/>
          <p:nvPr/>
        </p:nvSpPr>
        <p:spPr>
          <a:xfrm>
            <a:off x="2810137" y="5371919"/>
            <a:ext cx="11368754" cy="803414"/>
          </a:xfrm>
          <a:prstGeom prst="roundRect">
            <a:avLst>
              <a:gd name="adj" fmla="val 24727"/>
            </a:avLst>
          </a:prstGeom>
          <a:solidFill>
            <a:srgbClr val="FFFF00">
              <a:alpha val="34000"/>
            </a:srgbClr>
          </a:solidFill>
          <a:ln w="38100" cap="flat" cmpd="sng" algn="ctr">
            <a:noFill/>
            <a:prstDash val="dash"/>
            <a:miter lim="800000"/>
          </a:ln>
          <a:effectLst/>
        </p:spPr>
        <p:txBody>
          <a:bodyPr anchor="ctr"/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22966">
              <a:defRPr/>
            </a:pPr>
            <a:endParaRPr lang="ja-JP" altLang="en-US" sz="1200">
              <a:solidFill>
                <a:srgbClr val="004266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</p:txBody>
      </p:sp>
      <p:sp>
        <p:nvSpPr>
          <p:cNvPr id="50" name="Rounded Rectangle 69">
            <a:extLst>
              <a:ext uri="{FF2B5EF4-FFF2-40B4-BE49-F238E27FC236}">
                <a16:creationId xmlns:a16="http://schemas.microsoft.com/office/drawing/2014/main" id="{DB58F0D8-7AAE-F241-86B5-EE5393E39853}"/>
              </a:ext>
            </a:extLst>
          </p:cNvPr>
          <p:cNvSpPr/>
          <p:nvPr/>
        </p:nvSpPr>
        <p:spPr>
          <a:xfrm>
            <a:off x="2810137" y="4465432"/>
            <a:ext cx="11368754" cy="803418"/>
          </a:xfrm>
          <a:prstGeom prst="roundRect">
            <a:avLst>
              <a:gd name="adj" fmla="val 28707"/>
            </a:avLst>
          </a:prstGeom>
          <a:solidFill>
            <a:srgbClr val="FFCCFF">
              <a:alpha val="50196"/>
            </a:srgbClr>
          </a:solidFill>
          <a:ln w="38100" cap="flat" cmpd="sng" algn="ctr">
            <a:noFill/>
            <a:prstDash val="dash"/>
            <a:miter lim="800000"/>
          </a:ln>
          <a:effectLst/>
        </p:spPr>
        <p:txBody>
          <a:bodyPr anchor="ctr"/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22966">
              <a:defRPr/>
            </a:pPr>
            <a:endParaRPr lang="ja-JP" altLang="en-US" sz="1560">
              <a:solidFill>
                <a:srgbClr val="004266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</p:txBody>
      </p:sp>
      <p:pic>
        <p:nvPicPr>
          <p:cNvPr id="51" name="図 50">
            <a:extLst>
              <a:ext uri="{FF2B5EF4-FFF2-40B4-BE49-F238E27FC236}">
                <a16:creationId xmlns:a16="http://schemas.microsoft.com/office/drawing/2014/main" id="{B1EAE6BE-421B-3A41-A2EB-B8A2A8B4E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005" y="5403267"/>
            <a:ext cx="678794" cy="740715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216C9962-12D9-B349-87CF-B4A0FEE4B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403" y="5466758"/>
            <a:ext cx="547530" cy="613738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3AD092CB-90F7-0C41-9B53-0FA36C6A8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498" y="4527879"/>
            <a:ext cx="621798" cy="678520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5857AC88-5F28-2944-B8EB-6E6D4A727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611" y="1468508"/>
            <a:ext cx="573582" cy="655256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5BC9E221-C076-4F49-BD58-E505C45F67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390" y="2502116"/>
            <a:ext cx="558024" cy="678520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3CB848EC-9748-AB44-A453-4EF6914EB4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279" y="3433884"/>
            <a:ext cx="346248" cy="396248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E46F2032-0DE2-9244-8581-31F760F574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527" y="6365348"/>
            <a:ext cx="559752" cy="690485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BE19DEAD-C7CF-1144-BDD3-9D07544FF7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675" y="2502114"/>
            <a:ext cx="586979" cy="660243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658F78D7-44CA-3D43-A939-E1572CA732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110" y="7157883"/>
            <a:ext cx="560590" cy="590896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05215BFC-BB3F-CE40-8161-D975A78653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114" y="6379995"/>
            <a:ext cx="558101" cy="661182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57F118BC-6868-1843-AC11-71F6D7CBE0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647" y="7157411"/>
            <a:ext cx="591042" cy="591843"/>
          </a:xfrm>
          <a:prstGeom prst="rect">
            <a:avLst/>
          </a:prstGeom>
        </p:spPr>
      </p:pic>
      <p:grpSp>
        <p:nvGrpSpPr>
          <p:cNvPr id="62" name="Group 12">
            <a:extLst>
              <a:ext uri="{FF2B5EF4-FFF2-40B4-BE49-F238E27FC236}">
                <a16:creationId xmlns:a16="http://schemas.microsoft.com/office/drawing/2014/main" id="{F25F5770-22B8-B846-8589-413F4B5EB908}"/>
              </a:ext>
            </a:extLst>
          </p:cNvPr>
          <p:cNvGrpSpPr/>
          <p:nvPr/>
        </p:nvGrpSpPr>
        <p:grpSpPr>
          <a:xfrm>
            <a:off x="8531672" y="1468512"/>
            <a:ext cx="522989" cy="513453"/>
            <a:chOff x="4070708" y="2840307"/>
            <a:chExt cx="1143000" cy="1144491"/>
          </a:xfrm>
        </p:grpSpPr>
        <p:pic>
          <p:nvPicPr>
            <p:cNvPr id="63" name="Picture 11">
              <a:extLst>
                <a:ext uri="{FF2B5EF4-FFF2-40B4-BE49-F238E27FC236}">
                  <a16:creationId xmlns:a16="http://schemas.microsoft.com/office/drawing/2014/main" id="{5CA4FC7F-F0AB-AD4D-82D5-FA3999DA6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0708" y="2840307"/>
              <a:ext cx="1143000" cy="1143000"/>
            </a:xfrm>
            <a:prstGeom prst="rect">
              <a:avLst/>
            </a:prstGeom>
          </p:spPr>
        </p:pic>
        <p:sp>
          <p:nvSpPr>
            <p:cNvPr id="64" name="Oval 9">
              <a:extLst>
                <a:ext uri="{FF2B5EF4-FFF2-40B4-BE49-F238E27FC236}">
                  <a16:creationId xmlns:a16="http://schemas.microsoft.com/office/drawing/2014/main" id="{D80AA61D-FC1C-1642-86BA-BABED6D0D8C3}"/>
                </a:ext>
              </a:extLst>
            </p:cNvPr>
            <p:cNvSpPr/>
            <p:nvPr/>
          </p:nvSpPr>
          <p:spPr>
            <a:xfrm>
              <a:off x="4072493" y="2840307"/>
              <a:ext cx="1131244" cy="1144491"/>
            </a:xfrm>
            <a:prstGeom prst="ellipse">
              <a:avLst/>
            </a:prstGeom>
            <a:noFill/>
            <a:ln w="6350" cap="flat" cmpd="sng" algn="ctr">
              <a:solidFill>
                <a:srgbClr val="F05253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1096293">
                <a:defRPr/>
              </a:pPr>
              <a:endParaRPr kumimoji="1" lang="en-US" sz="1440" kern="0" dirty="0" err="1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endParaRPr>
            </a:p>
          </p:txBody>
        </p:sp>
      </p:grpSp>
      <p:grpSp>
        <p:nvGrpSpPr>
          <p:cNvPr id="65" name="Group 62">
            <a:extLst>
              <a:ext uri="{FF2B5EF4-FFF2-40B4-BE49-F238E27FC236}">
                <a16:creationId xmlns:a16="http://schemas.microsoft.com/office/drawing/2014/main" id="{AF39CC09-711D-1648-A01E-324F0CAC056A}"/>
              </a:ext>
            </a:extLst>
          </p:cNvPr>
          <p:cNvGrpSpPr/>
          <p:nvPr/>
        </p:nvGrpSpPr>
        <p:grpSpPr>
          <a:xfrm>
            <a:off x="8529742" y="3433886"/>
            <a:ext cx="526846" cy="527562"/>
            <a:chOff x="2155371" y="2556588"/>
            <a:chExt cx="1334278" cy="1334278"/>
          </a:xfrm>
        </p:grpSpPr>
        <p:sp>
          <p:nvSpPr>
            <p:cNvPr id="66" name="Oval 79">
              <a:extLst>
                <a:ext uri="{FF2B5EF4-FFF2-40B4-BE49-F238E27FC236}">
                  <a16:creationId xmlns:a16="http://schemas.microsoft.com/office/drawing/2014/main" id="{62718E65-ED4E-C643-9E9B-CA49EE40CF61}"/>
                </a:ext>
              </a:extLst>
            </p:cNvPr>
            <p:cNvSpPr/>
            <p:nvPr/>
          </p:nvSpPr>
          <p:spPr>
            <a:xfrm>
              <a:off x="2155371" y="2556588"/>
              <a:ext cx="1334278" cy="1334278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F05253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1096293">
                <a:defRPr/>
              </a:pPr>
              <a:endParaRPr kumimoji="1" lang="en-US" sz="1440" kern="0" dirty="0" err="1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endParaRPr>
            </a:p>
          </p:txBody>
        </p:sp>
        <p:pic>
          <p:nvPicPr>
            <p:cNvPr id="67" name="Picture 82">
              <a:extLst>
                <a:ext uri="{FF2B5EF4-FFF2-40B4-BE49-F238E27FC236}">
                  <a16:creationId xmlns:a16="http://schemas.microsoft.com/office/drawing/2014/main" id="{DC383BA1-D675-124B-B3BD-547334C51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467936" y="2799521"/>
              <a:ext cx="728639" cy="832731"/>
            </a:xfrm>
            <a:prstGeom prst="rect">
              <a:avLst/>
            </a:prstGeom>
          </p:spPr>
        </p:pic>
      </p:grpSp>
      <p:sp>
        <p:nvSpPr>
          <p:cNvPr id="68" name="Rounded Rectangle 93">
            <a:extLst>
              <a:ext uri="{FF2B5EF4-FFF2-40B4-BE49-F238E27FC236}">
                <a16:creationId xmlns:a16="http://schemas.microsoft.com/office/drawing/2014/main" id="{28C666C6-B46C-2946-916B-B9E67DABF96D}"/>
              </a:ext>
            </a:extLst>
          </p:cNvPr>
          <p:cNvSpPr/>
          <p:nvPr/>
        </p:nvSpPr>
        <p:spPr>
          <a:xfrm>
            <a:off x="534191" y="2433195"/>
            <a:ext cx="2116915" cy="1929754"/>
          </a:xfrm>
          <a:prstGeom prst="roundRect">
            <a:avLst>
              <a:gd name="adj" fmla="val 12213"/>
            </a:avLst>
          </a:prstGeom>
          <a:solidFill>
            <a:srgbClr val="60B426">
              <a:lumMod val="40000"/>
              <a:lumOff val="60000"/>
              <a:alpha val="50196"/>
            </a:srgbClr>
          </a:solidFill>
          <a:ln w="38100" cap="flat" cmpd="sng" algn="ctr">
            <a:noFill/>
            <a:prstDash val="dash"/>
            <a:miter lim="800000"/>
          </a:ln>
          <a:effectLst/>
        </p:spPr>
        <p:txBody>
          <a:bodyPr anchor="ctr"/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22966">
              <a:defRPr/>
            </a:pPr>
            <a:r>
              <a:rPr lang="ja-JP" altLang="en-US" sz="2238" b="1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知識探索</a:t>
            </a:r>
            <a:r>
              <a:rPr lang="ja-JP" altLang="en-US" sz="2238" b="1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系</a:t>
            </a:r>
          </a:p>
        </p:txBody>
      </p:sp>
      <p:sp>
        <p:nvSpPr>
          <p:cNvPr id="69" name="Rectangle 13">
            <a:extLst>
              <a:ext uri="{FF2B5EF4-FFF2-40B4-BE49-F238E27FC236}">
                <a16:creationId xmlns:a16="http://schemas.microsoft.com/office/drawing/2014/main" id="{1043187D-0FDA-3F44-A49B-A2D5F70EA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934" y="1453126"/>
            <a:ext cx="4427402" cy="84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7042" tIns="28522" rIns="57042" bIns="28522">
            <a:spAutoFit/>
          </a:bodyPr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fontAlgn="b"/>
            <a:r>
              <a:rPr lang="en-US" altLang="en-US" sz="1918" b="1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Assistant （</a:t>
            </a:r>
            <a:r>
              <a:rPr lang="ja-JP" altLang="en-US" sz="1918" b="1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旧称</a:t>
            </a:r>
            <a:r>
              <a:rPr lang="en-US" altLang="ja-JP" sz="1918" b="1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Conversation</a:t>
            </a:r>
            <a:r>
              <a:rPr lang="ja-JP" altLang="en-US" sz="1918" b="1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）</a:t>
            </a:r>
            <a:endParaRPr lang="en-US" altLang="en-US" sz="1918" b="1" dirty="0">
              <a:solidFill>
                <a:srgbClr val="004266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  <a:p>
            <a:pPr fontAlgn="b"/>
            <a:r>
              <a:rPr lang="ja-JP" altLang="en-US" sz="1598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アプリケーションに自然言語インターフェースを追加してエンドユーザとのやり取りを自動化　　    　　</a:t>
            </a:r>
          </a:p>
        </p:txBody>
      </p:sp>
      <p:sp>
        <p:nvSpPr>
          <p:cNvPr id="70" name="Rounded Rectangle 95">
            <a:extLst>
              <a:ext uri="{FF2B5EF4-FFF2-40B4-BE49-F238E27FC236}">
                <a16:creationId xmlns:a16="http://schemas.microsoft.com/office/drawing/2014/main" id="{D8D842DB-879D-7B4A-9E65-664965F3C181}"/>
              </a:ext>
            </a:extLst>
          </p:cNvPr>
          <p:cNvSpPr/>
          <p:nvPr/>
        </p:nvSpPr>
        <p:spPr>
          <a:xfrm>
            <a:off x="534191" y="1391282"/>
            <a:ext cx="2116915" cy="935954"/>
          </a:xfrm>
          <a:prstGeom prst="roundRect">
            <a:avLst>
              <a:gd name="adj" fmla="val 22892"/>
            </a:avLst>
          </a:prstGeom>
          <a:solidFill>
            <a:srgbClr val="5498D5">
              <a:lumMod val="40000"/>
              <a:lumOff val="60000"/>
              <a:alpha val="50000"/>
            </a:srgbClr>
          </a:solidFill>
          <a:ln w="38100" cap="flat" cmpd="sng" algn="ctr">
            <a:noFill/>
            <a:prstDash val="dash"/>
            <a:miter lim="800000"/>
          </a:ln>
          <a:effectLst/>
        </p:spPr>
        <p:txBody>
          <a:bodyPr anchor="ctr"/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22966">
              <a:defRPr/>
            </a:pPr>
            <a:r>
              <a:rPr lang="ja-JP" altLang="en-US" sz="2238" b="1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会話系</a:t>
            </a:r>
          </a:p>
        </p:txBody>
      </p:sp>
      <p:sp>
        <p:nvSpPr>
          <p:cNvPr id="71" name="Rectangle 25">
            <a:extLst>
              <a:ext uri="{FF2B5EF4-FFF2-40B4-BE49-F238E27FC236}">
                <a16:creationId xmlns:a16="http://schemas.microsoft.com/office/drawing/2014/main" id="{242DEE5D-9A96-184E-8724-F19B67039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931" y="2502118"/>
            <a:ext cx="4427402" cy="84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7042" tIns="28522" rIns="57042" bIns="28522">
            <a:spAutoFit/>
          </a:bodyPr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fontAlgn="b"/>
            <a:r>
              <a:rPr lang="en-US" altLang="en-US" sz="1918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Discovery</a:t>
            </a:r>
            <a:endParaRPr lang="en-US" altLang="en-US" sz="1678" b="1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  <a:p>
            <a:pPr fontAlgn="b"/>
            <a:r>
              <a:rPr lang="ja-JP" altLang="en-US" sz="1598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先進的な洞察エンジンを利用して、データの隠れた価値を解明し、回答やトレンドを発見する</a:t>
            </a:r>
            <a:endParaRPr lang="en-US" altLang="en-US" sz="1598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</p:txBody>
      </p:sp>
      <p:sp>
        <p:nvSpPr>
          <p:cNvPr id="72" name="Rectangle 16">
            <a:extLst>
              <a:ext uri="{FF2B5EF4-FFF2-40B4-BE49-F238E27FC236}">
                <a16:creationId xmlns:a16="http://schemas.microsoft.com/office/drawing/2014/main" id="{A711FABE-BA32-CC43-9A05-D4E526285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934" y="3433887"/>
            <a:ext cx="4754090" cy="84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7042" tIns="28522" rIns="57042" bIns="28522">
            <a:spAutoFit/>
          </a:bodyPr>
          <a:lstStyle>
            <a:lvl1pPr defTabSz="685800">
              <a:spcBef>
                <a:spcPct val="20000"/>
              </a:spcBef>
              <a:buChar char="•"/>
              <a:defRPr kumimoji="1" sz="1600">
                <a:solidFill>
                  <a:srgbClr val="004266"/>
                </a:solidFill>
                <a:latin typeface="メイリオ" charset="-128"/>
                <a:ea typeface="メイリオ" charset="-128"/>
                <a:cs typeface="ＭＳ Ｐゴシック" charset="-128"/>
              </a:defRPr>
            </a:lvl1pPr>
            <a:lvl2pPr marL="742950" indent="-285750" defTabSz="685800">
              <a:spcBef>
                <a:spcPct val="20000"/>
              </a:spcBef>
              <a:buFont typeface="Arial" charset="0"/>
              <a:buChar char="–"/>
              <a:defRPr kumimoji="1" sz="1600">
                <a:solidFill>
                  <a:srgbClr val="004266"/>
                </a:solidFill>
                <a:latin typeface="メイリオ" charset="-128"/>
                <a:ea typeface="メイリオ" charset="-128"/>
                <a:cs typeface="ＭＳ Ｐゴシック" charset="-128"/>
              </a:defRPr>
            </a:lvl2pPr>
            <a:lvl3pPr marL="1143000" indent="-228600" defTabSz="6858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6858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6858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eaLnBrk="0" fontAlgn="b" hangingPunct="0">
              <a:spcBef>
                <a:spcPct val="0"/>
              </a:spcBef>
              <a:buFontTx/>
              <a:buNone/>
            </a:pPr>
            <a:r>
              <a:rPr lang="en-US" altLang="en-US" sz="1918" b="1" dirty="0"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Discovery News</a:t>
            </a:r>
          </a:p>
          <a:p>
            <a:pPr eaLnBrk="0" fontAlgn="b" hangingPunct="0">
              <a:spcBef>
                <a:spcPct val="0"/>
              </a:spcBef>
              <a:buFontTx/>
              <a:buNone/>
            </a:pPr>
            <a:r>
              <a:rPr lang="en-US" altLang="ja-JP" sz="1598" dirty="0"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Discovery</a:t>
            </a:r>
            <a:r>
              <a:rPr lang="ja-JP" altLang="en-US" sz="1598" dirty="0"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上に実装され、エンリッチ情報も付加されたニュースに関する公開データセット</a:t>
            </a:r>
          </a:p>
        </p:txBody>
      </p:sp>
      <p:sp>
        <p:nvSpPr>
          <p:cNvPr id="73" name="Rectangle 25">
            <a:extLst>
              <a:ext uri="{FF2B5EF4-FFF2-40B4-BE49-F238E27FC236}">
                <a16:creationId xmlns:a16="http://schemas.microsoft.com/office/drawing/2014/main" id="{BDF7B61D-9F57-B846-AF57-17B4296BB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933" y="7153939"/>
            <a:ext cx="3398148" cy="59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7042" tIns="28522" rIns="57042" bIns="28522">
            <a:spAutoFit/>
          </a:bodyPr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fontAlgn="b"/>
            <a:r>
              <a:rPr lang="en-US" altLang="en-US" sz="1918" b="1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Personality Insights</a:t>
            </a:r>
          </a:p>
          <a:p>
            <a:pPr fontAlgn="b"/>
            <a:r>
              <a:rPr lang="ja-JP" altLang="en-US" sz="1598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テキストから筆者の性格を推定する</a:t>
            </a:r>
            <a:endParaRPr lang="en-US" altLang="en-US" sz="1598" dirty="0">
              <a:solidFill>
                <a:srgbClr val="004266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id="{B7998680-8370-B84F-A1E9-2F3377AB0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935" y="6405047"/>
            <a:ext cx="4959282" cy="59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7042" tIns="28522" rIns="57042" bIns="28522">
            <a:spAutoFit/>
          </a:bodyPr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fontAlgn="b"/>
            <a:r>
              <a:rPr lang="en-US" altLang="ja-JP" sz="1918" b="1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Language</a:t>
            </a:r>
            <a:r>
              <a:rPr lang="en-US" altLang="en-US" sz="1918" b="1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 Translator</a:t>
            </a:r>
            <a:endParaRPr lang="en-US" altLang="en-US" sz="1678" b="1" dirty="0">
              <a:solidFill>
                <a:srgbClr val="004266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  <a:p>
            <a:pPr fontAlgn="b"/>
            <a:r>
              <a:rPr lang="ja-JP" altLang="en-US" sz="1598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自然言語テキストについて他言語へ翻訳を行う</a:t>
            </a:r>
            <a:endParaRPr lang="en-US" altLang="en-US" sz="1598" dirty="0">
              <a:solidFill>
                <a:srgbClr val="004266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</p:txBody>
      </p:sp>
      <p:sp>
        <p:nvSpPr>
          <p:cNvPr id="75" name="Rectangle 19">
            <a:extLst>
              <a:ext uri="{FF2B5EF4-FFF2-40B4-BE49-F238E27FC236}">
                <a16:creationId xmlns:a16="http://schemas.microsoft.com/office/drawing/2014/main" id="{386E0E7F-6187-E04A-9634-5AF460BF9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6137" y="2502114"/>
            <a:ext cx="4887458" cy="819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7042" tIns="28522" rIns="57042" bIns="28522">
            <a:spAutoFit/>
          </a:bodyPr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fontAlgn="b"/>
            <a:r>
              <a:rPr lang="en-US" altLang="ja-JP" sz="1758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Natural Language Understanding</a:t>
            </a:r>
            <a:endParaRPr lang="en-US" altLang="ja-JP" sz="1598" b="1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  <a:p>
            <a:pPr fontAlgn="b"/>
            <a:r>
              <a:rPr lang="ja-JP" altLang="en-US" sz="1598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自然言語処理を通じてキーワード抽出、エンティティー抽出、概念タグ付け、関係抽出などを行う</a:t>
            </a:r>
            <a:endParaRPr lang="en-US" altLang="ja-JP" sz="1598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</p:txBody>
      </p:sp>
      <p:sp>
        <p:nvSpPr>
          <p:cNvPr id="76" name="Rectangle 25">
            <a:extLst>
              <a:ext uri="{FF2B5EF4-FFF2-40B4-BE49-F238E27FC236}">
                <a16:creationId xmlns:a16="http://schemas.microsoft.com/office/drawing/2014/main" id="{46D6590E-4BE8-274A-A70F-6FDBF03FC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6135" y="6411195"/>
            <a:ext cx="4603606" cy="59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7042" tIns="28522" rIns="57042" bIns="28522">
            <a:spAutoFit/>
          </a:bodyPr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fontAlgn="b"/>
            <a:r>
              <a:rPr lang="en-US" altLang="ja-JP" sz="1918" b="1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Natural Language Classifier</a:t>
            </a:r>
          </a:p>
          <a:p>
            <a:pPr fontAlgn="b"/>
            <a:r>
              <a:rPr lang="ja-JP" altLang="en-US" sz="1598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テキスト文章の分類を行う</a:t>
            </a:r>
            <a:r>
              <a:rPr lang="en-US" altLang="ja-JP" sz="1598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(</a:t>
            </a:r>
            <a:r>
              <a:rPr lang="ja-JP" altLang="en-US" sz="1598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質問の意図推定など</a:t>
            </a:r>
            <a:r>
              <a:rPr lang="en-US" altLang="ja-JP" sz="1598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)</a:t>
            </a:r>
            <a:endParaRPr lang="en-US" altLang="en-US" sz="1598" dirty="0">
              <a:solidFill>
                <a:srgbClr val="004266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</p:txBody>
      </p:sp>
      <p:sp>
        <p:nvSpPr>
          <p:cNvPr id="77" name="Rectangle 13">
            <a:extLst>
              <a:ext uri="{FF2B5EF4-FFF2-40B4-BE49-F238E27FC236}">
                <a16:creationId xmlns:a16="http://schemas.microsoft.com/office/drawing/2014/main" id="{0F6C9AE9-3E1E-384D-A885-FEC87F775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6135" y="7153939"/>
            <a:ext cx="4834439" cy="59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7042" tIns="28522" rIns="57042" bIns="28522">
            <a:spAutoFit/>
          </a:bodyPr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fontAlgn="b"/>
            <a:r>
              <a:rPr lang="en-US" altLang="en-US" sz="1918" b="1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Tone Analyzer</a:t>
            </a:r>
          </a:p>
          <a:p>
            <a:pPr fontAlgn="b"/>
            <a:r>
              <a:rPr lang="ja-JP" altLang="en-US" sz="1598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テキスト</a:t>
            </a:r>
            <a:r>
              <a:rPr lang="ja-JP" altLang="en-US" sz="1598" dirty="0">
                <a:solidFill>
                  <a:srgbClr val="4472C4">
                    <a:lumMod val="50000"/>
                  </a:srgbClr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から筆者の感情</a:t>
            </a:r>
            <a:r>
              <a:rPr lang="ja-JP" altLang="en-US" sz="1598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、社交性、文体を解析する</a:t>
            </a:r>
            <a:endParaRPr lang="en-US" altLang="en-US" sz="1598" dirty="0">
              <a:solidFill>
                <a:srgbClr val="004266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</p:txBody>
      </p:sp>
      <p:sp>
        <p:nvSpPr>
          <p:cNvPr id="78" name="Rectangle 16">
            <a:extLst>
              <a:ext uri="{FF2B5EF4-FFF2-40B4-BE49-F238E27FC236}">
                <a16:creationId xmlns:a16="http://schemas.microsoft.com/office/drawing/2014/main" id="{A572B9F8-BCB6-3647-9DFD-EB10E968E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6133" y="3433886"/>
            <a:ext cx="4879379" cy="84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7042" tIns="28522" rIns="57042" bIns="28522">
            <a:spAutoFit/>
          </a:bodyPr>
          <a:lstStyle>
            <a:lvl1pPr defTabSz="685800">
              <a:spcBef>
                <a:spcPct val="20000"/>
              </a:spcBef>
              <a:buChar char="•"/>
              <a:defRPr kumimoji="1" sz="1600">
                <a:solidFill>
                  <a:srgbClr val="004266"/>
                </a:solidFill>
                <a:latin typeface="メイリオ" charset="-128"/>
                <a:ea typeface="メイリオ" charset="-128"/>
                <a:cs typeface="ＭＳ Ｐゴシック" charset="-128"/>
              </a:defRPr>
            </a:lvl1pPr>
            <a:lvl2pPr marL="742950" indent="-285750" defTabSz="685800">
              <a:spcBef>
                <a:spcPct val="20000"/>
              </a:spcBef>
              <a:buFont typeface="Arial" charset="0"/>
              <a:buChar char="–"/>
              <a:defRPr kumimoji="1" sz="1600">
                <a:solidFill>
                  <a:srgbClr val="004266"/>
                </a:solidFill>
                <a:latin typeface="メイリオ" charset="-128"/>
                <a:ea typeface="メイリオ" charset="-128"/>
                <a:cs typeface="ＭＳ Ｐゴシック" charset="-128"/>
              </a:defRPr>
            </a:lvl2pPr>
            <a:lvl3pPr marL="1143000" indent="-228600" defTabSz="6858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 defTabSz="6858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 defTabSz="6858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eaLnBrk="0" fontAlgn="b" hangingPunct="0">
              <a:spcBef>
                <a:spcPct val="0"/>
              </a:spcBef>
              <a:buFontTx/>
              <a:buNone/>
            </a:pPr>
            <a:r>
              <a:rPr lang="en-US" altLang="en-US" sz="1918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Knowledge Studio</a:t>
            </a:r>
          </a:p>
          <a:p>
            <a:pPr eaLnBrk="0" fontAlgn="b" hangingPunct="0">
              <a:spcBef>
                <a:spcPct val="0"/>
              </a:spcBef>
              <a:buFontTx/>
              <a:buNone/>
            </a:pPr>
            <a:r>
              <a:rPr lang="ja-JP" altLang="en-US" sz="1598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コーディングなしに、業務知識から生成した機械学習モデルで、非構造テキストデータから洞察を取得</a:t>
            </a:r>
            <a:endParaRPr lang="en-US" altLang="ja-JP" sz="1598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</p:txBody>
      </p:sp>
      <p:sp>
        <p:nvSpPr>
          <p:cNvPr id="79" name="Rounded Rectangle 95">
            <a:extLst>
              <a:ext uri="{FF2B5EF4-FFF2-40B4-BE49-F238E27FC236}">
                <a16:creationId xmlns:a16="http://schemas.microsoft.com/office/drawing/2014/main" id="{FD5E5D3C-335D-1340-947D-5E568AE7CD07}"/>
              </a:ext>
            </a:extLst>
          </p:cNvPr>
          <p:cNvSpPr/>
          <p:nvPr/>
        </p:nvSpPr>
        <p:spPr>
          <a:xfrm>
            <a:off x="534187" y="6293985"/>
            <a:ext cx="2126166" cy="1607877"/>
          </a:xfrm>
          <a:prstGeom prst="roundRect">
            <a:avLst>
              <a:gd name="adj" fmla="val 11161"/>
            </a:avLst>
          </a:prstGeom>
          <a:solidFill>
            <a:srgbClr val="5498D5">
              <a:lumMod val="40000"/>
              <a:lumOff val="60000"/>
              <a:alpha val="50000"/>
            </a:srgbClr>
          </a:solidFill>
          <a:ln w="38100" cap="flat" cmpd="sng" algn="ctr">
            <a:noFill/>
            <a:prstDash val="dash"/>
            <a:miter lim="800000"/>
          </a:ln>
          <a:effectLst/>
        </p:spPr>
        <p:txBody>
          <a:bodyPr anchor="ctr"/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22966">
              <a:defRPr/>
            </a:pPr>
            <a:r>
              <a:rPr lang="ja-JP" altLang="en-US" sz="2238" b="1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言語系</a:t>
            </a:r>
          </a:p>
        </p:txBody>
      </p:sp>
      <p:sp>
        <p:nvSpPr>
          <p:cNvPr id="80" name="Rectangle 13">
            <a:extLst>
              <a:ext uri="{FF2B5EF4-FFF2-40B4-BE49-F238E27FC236}">
                <a16:creationId xmlns:a16="http://schemas.microsoft.com/office/drawing/2014/main" id="{D10AA4EC-3E47-9B49-A4B9-B20290B5A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6137" y="1453126"/>
            <a:ext cx="4620690" cy="59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7042" tIns="28522" rIns="57042" bIns="28522">
            <a:spAutoFit/>
          </a:bodyPr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fontAlgn="b"/>
            <a:r>
              <a:rPr lang="en-US" altLang="en-US" sz="1918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Virtual Agent</a:t>
            </a:r>
          </a:p>
          <a:p>
            <a:pPr fontAlgn="b"/>
            <a:r>
              <a:rPr lang="ja-JP" altLang="en-US" sz="1598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機械学習なしにすぐ利用可能なチャットボット</a:t>
            </a:r>
            <a:endParaRPr lang="en-US" altLang="en-US" sz="1598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</p:txBody>
      </p:sp>
      <p:sp>
        <p:nvSpPr>
          <p:cNvPr id="81" name="Rectangle 19">
            <a:extLst>
              <a:ext uri="{FF2B5EF4-FFF2-40B4-BE49-F238E27FC236}">
                <a16:creationId xmlns:a16="http://schemas.microsoft.com/office/drawing/2014/main" id="{46B5B2DE-EB06-E941-9001-92A653C15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6134" y="5474232"/>
            <a:ext cx="2987779" cy="59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7042" tIns="28522" rIns="57042" bIns="28522">
            <a:spAutoFit/>
          </a:bodyPr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fontAlgn="b"/>
            <a:r>
              <a:rPr lang="en-US" altLang="en-US" sz="1918" b="1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Text to Speech</a:t>
            </a:r>
          </a:p>
          <a:p>
            <a:pPr fontAlgn="b"/>
            <a:r>
              <a:rPr lang="ja-JP" altLang="en-US" sz="1598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テキスト文章を音声に変換する</a:t>
            </a:r>
            <a:endParaRPr lang="en-US" altLang="en-US" sz="1598" dirty="0">
              <a:solidFill>
                <a:srgbClr val="004266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</p:txBody>
      </p:sp>
      <p:sp>
        <p:nvSpPr>
          <p:cNvPr id="82" name="Rectangle 10">
            <a:extLst>
              <a:ext uri="{FF2B5EF4-FFF2-40B4-BE49-F238E27FC236}">
                <a16:creationId xmlns:a16="http://schemas.microsoft.com/office/drawing/2014/main" id="{123E9DD7-A575-0B47-B43B-70E89338F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931" y="5474232"/>
            <a:ext cx="2987779" cy="59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7042" tIns="28522" rIns="57042" bIns="28522">
            <a:spAutoFit/>
          </a:bodyPr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fontAlgn="b"/>
            <a:r>
              <a:rPr lang="en-US" altLang="en-US" sz="1918" b="1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Speech to Text</a:t>
            </a:r>
          </a:p>
          <a:p>
            <a:pPr fontAlgn="b"/>
            <a:r>
              <a:rPr lang="ja-JP" altLang="en-US" sz="1598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音声をテキスト文章に変換する</a:t>
            </a:r>
            <a:endParaRPr lang="en-US" altLang="en-US" sz="1598" dirty="0">
              <a:solidFill>
                <a:srgbClr val="004266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</p:txBody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F9DE31E8-0A56-9E49-B0CD-0D7AD220D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933" y="4567747"/>
            <a:ext cx="4013701" cy="59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7042" tIns="28522" rIns="57042" bIns="28522">
            <a:spAutoFit/>
          </a:bodyPr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fontAlgn="b"/>
            <a:r>
              <a:rPr lang="en-US" altLang="en-US" sz="1918" b="1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Visual Recognition</a:t>
            </a:r>
            <a:endParaRPr lang="en-US" altLang="en-US" sz="1678" b="1" dirty="0">
              <a:solidFill>
                <a:srgbClr val="004266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  <a:p>
            <a:pPr fontAlgn="b"/>
            <a:r>
              <a:rPr lang="ja-JP" altLang="en-US" sz="1598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画像コンテンツに含まれる意味を検出する</a:t>
            </a:r>
            <a:endParaRPr lang="en-US" altLang="en-US" sz="1598" dirty="0">
              <a:solidFill>
                <a:srgbClr val="004266"/>
              </a:solidFill>
              <a:latin typeface="Meiryo" panose="020B0604030504040204" pitchFamily="34" charset="-128"/>
              <a:ea typeface="Meiryo" panose="020B0604030504040204" pitchFamily="34" charset="-128"/>
              <a:cs typeface="Meiryo UI" charset="-128"/>
            </a:endParaRPr>
          </a:p>
        </p:txBody>
      </p:sp>
      <p:sp>
        <p:nvSpPr>
          <p:cNvPr id="84" name="Rounded Rectangle 94">
            <a:extLst>
              <a:ext uri="{FF2B5EF4-FFF2-40B4-BE49-F238E27FC236}">
                <a16:creationId xmlns:a16="http://schemas.microsoft.com/office/drawing/2014/main" id="{B9E11D18-B390-4340-82DE-1E1830AE66F5}"/>
              </a:ext>
            </a:extLst>
          </p:cNvPr>
          <p:cNvSpPr/>
          <p:nvPr/>
        </p:nvSpPr>
        <p:spPr>
          <a:xfrm>
            <a:off x="534191" y="5371919"/>
            <a:ext cx="2116915" cy="803413"/>
          </a:xfrm>
          <a:prstGeom prst="roundRect">
            <a:avLst>
              <a:gd name="adj" fmla="val 24727"/>
            </a:avLst>
          </a:prstGeom>
          <a:solidFill>
            <a:srgbClr val="FFFF00">
              <a:alpha val="34000"/>
            </a:srgbClr>
          </a:solidFill>
          <a:ln w="38100" cap="flat" cmpd="sng" algn="ctr">
            <a:noFill/>
            <a:prstDash val="dash"/>
            <a:miter lim="800000"/>
          </a:ln>
          <a:effectLst/>
        </p:spPr>
        <p:txBody>
          <a:bodyPr anchor="ctr"/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22966">
              <a:defRPr/>
            </a:pPr>
            <a:r>
              <a:rPr lang="ja-JP" altLang="en-US" sz="2238" b="1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音声系</a:t>
            </a:r>
          </a:p>
        </p:txBody>
      </p:sp>
      <p:sp>
        <p:nvSpPr>
          <p:cNvPr id="85" name="Rounded Rectangle 69">
            <a:extLst>
              <a:ext uri="{FF2B5EF4-FFF2-40B4-BE49-F238E27FC236}">
                <a16:creationId xmlns:a16="http://schemas.microsoft.com/office/drawing/2014/main" id="{CBFE19B8-3F26-134A-86E2-2F29D3D4EC04}"/>
              </a:ext>
            </a:extLst>
          </p:cNvPr>
          <p:cNvSpPr/>
          <p:nvPr/>
        </p:nvSpPr>
        <p:spPr>
          <a:xfrm>
            <a:off x="534191" y="4468907"/>
            <a:ext cx="2116915" cy="803418"/>
          </a:xfrm>
          <a:prstGeom prst="roundRect">
            <a:avLst>
              <a:gd name="adj" fmla="val 28707"/>
            </a:avLst>
          </a:prstGeom>
          <a:solidFill>
            <a:srgbClr val="FFCCFF">
              <a:alpha val="50196"/>
            </a:srgbClr>
          </a:solidFill>
          <a:ln w="38100" cap="flat" cmpd="sng" algn="ctr">
            <a:noFill/>
            <a:prstDash val="dash"/>
            <a:miter lim="800000"/>
          </a:ln>
          <a:effectLst/>
        </p:spPr>
        <p:txBody>
          <a:bodyPr anchor="ctr"/>
          <a:lstStyle>
            <a:defPPr>
              <a:defRPr lang="ja-JP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22966">
              <a:defRPr/>
            </a:pPr>
            <a:r>
              <a:rPr lang="ja-JP" altLang="en-US" sz="2238" b="1" dirty="0">
                <a:solidFill>
                  <a:srgbClr val="004266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charset="-128"/>
              </a:rPr>
              <a:t>画像系</a:t>
            </a:r>
          </a:p>
        </p:txBody>
      </p:sp>
      <p:sp>
        <p:nvSpPr>
          <p:cNvPr id="45" name="角丸四角形 10">
            <a:extLst>
              <a:ext uri="{FF2B5EF4-FFF2-40B4-BE49-F238E27FC236}">
                <a16:creationId xmlns:a16="http://schemas.microsoft.com/office/drawing/2014/main" id="{6CEBB7ED-3462-5F4E-ACFB-8E26A4BF88A5}"/>
              </a:ext>
            </a:extLst>
          </p:cNvPr>
          <p:cNvSpPr/>
          <p:nvPr/>
        </p:nvSpPr>
        <p:spPr>
          <a:xfrm flipV="1">
            <a:off x="2785005" y="1407260"/>
            <a:ext cx="5465191" cy="9199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3257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66" y="2497087"/>
            <a:ext cx="5915702" cy="5218883"/>
          </a:xfrm>
          <a:prstGeom prst="rect">
            <a:avLst/>
          </a:prstGeom>
        </p:spPr>
      </p:pic>
      <p:sp>
        <p:nvSpPr>
          <p:cNvPr id="6" name="角丸四角形 6"/>
          <p:cNvSpPr/>
          <p:nvPr/>
        </p:nvSpPr>
        <p:spPr>
          <a:xfrm flipV="1">
            <a:off x="5978754" y="7103165"/>
            <a:ext cx="863126" cy="4411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9307" y="54592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Node-RED</a:t>
            </a:r>
            <a:r>
              <a:rPr lang="ja-JP" altLang="en-US">
                <a:solidFill>
                  <a:schemeClr val="bg1"/>
                </a:solidFill>
              </a:rPr>
              <a:t>のセットアップ</a:t>
            </a:r>
            <a:r>
              <a:rPr lang="en-US" altLang="ja-JP" dirty="0">
                <a:solidFill>
                  <a:schemeClr val="bg1"/>
                </a:solidFill>
              </a:rPr>
              <a:t>(2/4)</a:t>
            </a:r>
            <a:endParaRPr lang="ja-JP" altLang="en-US" dirty="0">
              <a:solidFill>
                <a:schemeClr val="bg1"/>
              </a:solidFill>
            </a:endParaRP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0043" y="2413538"/>
            <a:ext cx="6053651" cy="5355440"/>
          </a:xfrm>
          <a:prstGeom prst="rect">
            <a:avLst/>
          </a:prstGeom>
        </p:spPr>
      </p:pic>
      <p:sp>
        <p:nvSpPr>
          <p:cNvPr id="11" name="角丸四角形 6"/>
          <p:cNvSpPr/>
          <p:nvPr/>
        </p:nvSpPr>
        <p:spPr>
          <a:xfrm flipV="1">
            <a:off x="13194563" y="7156173"/>
            <a:ext cx="863126" cy="4411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1058476" y="1010950"/>
            <a:ext cx="132976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その後のウインドウでは何もせず、右下の「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Next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」、「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Finish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」をクリックし</a:t>
            </a:r>
            <a:b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</a:b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セットアップを完了させます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3" name="右矢印 12"/>
          <p:cNvSpPr/>
          <p:nvPr/>
        </p:nvSpPr>
        <p:spPr>
          <a:xfrm>
            <a:off x="7141453" y="4220027"/>
            <a:ext cx="836127" cy="17424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68561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85" y="3009203"/>
            <a:ext cx="7320941" cy="4488555"/>
          </a:xfrm>
          <a:prstGeom prst="rect">
            <a:avLst/>
          </a:prstGeom>
        </p:spPr>
      </p:pic>
      <p:sp>
        <p:nvSpPr>
          <p:cNvPr id="8" name="角丸四角形 6"/>
          <p:cNvSpPr/>
          <p:nvPr/>
        </p:nvSpPr>
        <p:spPr>
          <a:xfrm>
            <a:off x="4216494" y="5636522"/>
            <a:ext cx="2754062" cy="7852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9307" y="54592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Node-RED</a:t>
            </a:r>
            <a:r>
              <a:rPr lang="ja-JP" altLang="en-US">
                <a:solidFill>
                  <a:schemeClr val="bg1"/>
                </a:solidFill>
              </a:rPr>
              <a:t>のセットアップ</a:t>
            </a:r>
            <a:r>
              <a:rPr lang="en-US" altLang="ja-JP" dirty="0">
                <a:solidFill>
                  <a:schemeClr val="bg1"/>
                </a:solidFill>
              </a:rPr>
              <a:t>(3/4)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058477" y="1010950"/>
            <a:ext cx="130020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少し待つと、認証情報が登録され、以下の画面が表示されます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右下の「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Go to your Node-RED flow editor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」をクリックし、先ほど登録した認証情報を入力。入力を終えたら「ログイン」をクリックします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0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096" y="3454021"/>
            <a:ext cx="5993814" cy="3456804"/>
          </a:xfrm>
          <a:prstGeom prst="rect">
            <a:avLst/>
          </a:prstGeom>
        </p:spPr>
      </p:pic>
      <p:sp>
        <p:nvSpPr>
          <p:cNvPr id="11" name="角丸四角形 6"/>
          <p:cNvSpPr/>
          <p:nvPr/>
        </p:nvSpPr>
        <p:spPr>
          <a:xfrm>
            <a:off x="11119543" y="4988671"/>
            <a:ext cx="2709950" cy="4456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3" name="角丸四角形 6"/>
          <p:cNvSpPr/>
          <p:nvPr/>
        </p:nvSpPr>
        <p:spPr>
          <a:xfrm>
            <a:off x="12872351" y="6190502"/>
            <a:ext cx="914401" cy="4231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4" name="角丸四角形 6"/>
          <p:cNvSpPr/>
          <p:nvPr/>
        </p:nvSpPr>
        <p:spPr>
          <a:xfrm>
            <a:off x="11119543" y="5692890"/>
            <a:ext cx="2709950" cy="4456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5" name="右矢印 14"/>
          <p:cNvSpPr/>
          <p:nvPr/>
        </p:nvSpPr>
        <p:spPr>
          <a:xfrm>
            <a:off x="7701171" y="4676731"/>
            <a:ext cx="500080" cy="10113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741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2"/>
          <p:cNvSpPr txBox="1">
            <a:spLocks/>
          </p:cNvSpPr>
          <p:nvPr/>
        </p:nvSpPr>
        <p:spPr>
          <a:xfrm>
            <a:off x="259307" y="54592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Node-RED</a:t>
            </a:r>
            <a:r>
              <a:rPr lang="ja-JP" altLang="en-US">
                <a:solidFill>
                  <a:schemeClr val="bg1"/>
                </a:solidFill>
              </a:rPr>
              <a:t>のセットアップ</a:t>
            </a:r>
            <a:r>
              <a:rPr lang="en-US" altLang="ja-JP" dirty="0">
                <a:solidFill>
                  <a:schemeClr val="bg1"/>
                </a:solidFill>
              </a:rPr>
              <a:t>(4/4)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058477" y="1010950"/>
            <a:ext cx="13002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の環境構築完了です！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4FE55C-622F-C24C-9067-A7CFCE4683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477" y="1534170"/>
            <a:ext cx="12104914" cy="667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765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27C8A0-22F5-D044-942D-FA7168024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簡単なプログラムを作ってみる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B6FD0-C4B3-8044-9B04-EEC757138F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654" y="1965057"/>
            <a:ext cx="5066393" cy="2613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C1589F-2994-DD42-B65A-EA42416571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768" y="4765141"/>
            <a:ext cx="5365632" cy="3361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8AB242-6181-A849-A35B-49BBB98C29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7654" y="1965057"/>
            <a:ext cx="5100746" cy="3015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7F40F-EF93-8A43-A580-D0D32EAA8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736" y="4955721"/>
            <a:ext cx="4025900" cy="3136900"/>
          </a:xfrm>
          <a:prstGeom prst="rect">
            <a:avLst/>
          </a:prstGeom>
        </p:spPr>
      </p:pic>
      <p:sp>
        <p:nvSpPr>
          <p:cNvPr id="8" name="正方形/長方形 6">
            <a:extLst>
              <a:ext uri="{FF2B5EF4-FFF2-40B4-BE49-F238E27FC236}">
                <a16:creationId xmlns:a16="http://schemas.microsoft.com/office/drawing/2014/main" id="{296E9ED5-6681-C644-AEEE-962A15775BA9}"/>
              </a:ext>
            </a:extLst>
          </p:cNvPr>
          <p:cNvSpPr/>
          <p:nvPr/>
        </p:nvSpPr>
        <p:spPr>
          <a:xfrm>
            <a:off x="1058477" y="1010950"/>
            <a:ext cx="130020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パレットにある部品（ノード）をドラッグ／ドロップし、部品（ノード）の端子間をドラッグでつなぎます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角丸四角形 10">
            <a:extLst>
              <a:ext uri="{FF2B5EF4-FFF2-40B4-BE49-F238E27FC236}">
                <a16:creationId xmlns:a16="http://schemas.microsoft.com/office/drawing/2014/main" id="{6D2FDDF5-058B-AF44-9738-691839997416}"/>
              </a:ext>
            </a:extLst>
          </p:cNvPr>
          <p:cNvSpPr/>
          <p:nvPr/>
        </p:nvSpPr>
        <p:spPr>
          <a:xfrm>
            <a:off x="638630" y="3249965"/>
            <a:ext cx="1741714" cy="4328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0" name="Line Callout 2 14">
            <a:extLst>
              <a:ext uri="{FF2B5EF4-FFF2-40B4-BE49-F238E27FC236}">
                <a16:creationId xmlns:a16="http://schemas.microsoft.com/office/drawing/2014/main" id="{6B7713FC-CD6B-3E4D-AE9C-E884BDB2B4C3}"/>
              </a:ext>
            </a:extLst>
          </p:cNvPr>
          <p:cNvSpPr/>
          <p:nvPr/>
        </p:nvSpPr>
        <p:spPr>
          <a:xfrm>
            <a:off x="2580466" y="2457270"/>
            <a:ext cx="4429934" cy="597646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8879"/>
              <a:gd name="adj5" fmla="val 133188"/>
              <a:gd name="adj6" fmla="val -14182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1. inject</a:t>
            </a:r>
            <a:r>
              <a:rPr lang="ja-JP" altLang="en-US" sz="2400"/>
              <a:t>をドラッグ／ドロップ</a:t>
            </a:r>
            <a:endParaRPr lang="en-US" altLang="ja-JP" sz="2400" dirty="0"/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C6CC507D-1422-7545-808E-50EEE44A27C7}"/>
              </a:ext>
            </a:extLst>
          </p:cNvPr>
          <p:cNvSpPr/>
          <p:nvPr/>
        </p:nvSpPr>
        <p:spPr>
          <a:xfrm>
            <a:off x="1673796" y="7263166"/>
            <a:ext cx="1741714" cy="4328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2" name="Line Callout 2 14">
            <a:extLst>
              <a:ext uri="{FF2B5EF4-FFF2-40B4-BE49-F238E27FC236}">
                <a16:creationId xmlns:a16="http://schemas.microsoft.com/office/drawing/2014/main" id="{7BB72003-04A8-8D48-A9D4-9CA1BFF65477}"/>
              </a:ext>
            </a:extLst>
          </p:cNvPr>
          <p:cNvSpPr/>
          <p:nvPr/>
        </p:nvSpPr>
        <p:spPr>
          <a:xfrm>
            <a:off x="3615632" y="6470471"/>
            <a:ext cx="4429934" cy="597646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8879"/>
              <a:gd name="adj5" fmla="val 133188"/>
              <a:gd name="adj6" fmla="val -14182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2. debug</a:t>
            </a:r>
            <a:r>
              <a:rPr lang="ja-JP" altLang="en-US" sz="2400"/>
              <a:t>をドラッグ／ドロップ</a:t>
            </a:r>
            <a:endParaRPr lang="en-US" altLang="ja-JP" sz="2400" dirty="0"/>
          </a:p>
        </p:txBody>
      </p:sp>
      <p:sp>
        <p:nvSpPr>
          <p:cNvPr id="13" name="角丸四角形 10">
            <a:extLst>
              <a:ext uri="{FF2B5EF4-FFF2-40B4-BE49-F238E27FC236}">
                <a16:creationId xmlns:a16="http://schemas.microsoft.com/office/drawing/2014/main" id="{96A44938-25D7-AA4F-817B-DB94D89D9B3D}"/>
              </a:ext>
            </a:extLst>
          </p:cNvPr>
          <p:cNvSpPr/>
          <p:nvPr/>
        </p:nvSpPr>
        <p:spPr>
          <a:xfrm>
            <a:off x="7558161" y="3282275"/>
            <a:ext cx="1741714" cy="4328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4" name="Line Callout 2 14">
            <a:extLst>
              <a:ext uri="{FF2B5EF4-FFF2-40B4-BE49-F238E27FC236}">
                <a16:creationId xmlns:a16="http://schemas.microsoft.com/office/drawing/2014/main" id="{24726C12-219C-B24F-953A-BB83D84F7C1D}"/>
              </a:ext>
            </a:extLst>
          </p:cNvPr>
          <p:cNvSpPr/>
          <p:nvPr/>
        </p:nvSpPr>
        <p:spPr>
          <a:xfrm>
            <a:off x="9299875" y="2489580"/>
            <a:ext cx="5217132" cy="597646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8879"/>
              <a:gd name="adj5" fmla="val 133188"/>
              <a:gd name="adj6" fmla="val -14182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3. conversation</a:t>
            </a:r>
            <a:r>
              <a:rPr lang="ja-JP" altLang="en-US" sz="2400"/>
              <a:t>をドラッグ／ドロップ</a:t>
            </a:r>
            <a:endParaRPr lang="en-US" altLang="ja-JP" sz="2400" dirty="0"/>
          </a:p>
        </p:txBody>
      </p:sp>
      <p:sp>
        <p:nvSpPr>
          <p:cNvPr id="15" name="Line Callout 2 14">
            <a:extLst>
              <a:ext uri="{FF2B5EF4-FFF2-40B4-BE49-F238E27FC236}">
                <a16:creationId xmlns:a16="http://schemas.microsoft.com/office/drawing/2014/main" id="{1F490F02-59A1-4047-A302-3A9F4EB49345}"/>
              </a:ext>
            </a:extLst>
          </p:cNvPr>
          <p:cNvSpPr/>
          <p:nvPr/>
        </p:nvSpPr>
        <p:spPr>
          <a:xfrm>
            <a:off x="9797897" y="5030027"/>
            <a:ext cx="4429934" cy="597646"/>
          </a:xfrm>
          <a:prstGeom prst="borderCallout2">
            <a:avLst>
              <a:gd name="adj1" fmla="val 96426"/>
              <a:gd name="adj2" fmla="val 79271"/>
              <a:gd name="adj3" fmla="val 196372"/>
              <a:gd name="adj4" fmla="val 72048"/>
              <a:gd name="adj5" fmla="val 196331"/>
              <a:gd name="adj6" fmla="val 55278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4. </a:t>
            </a:r>
            <a:r>
              <a:rPr lang="ja-JP" altLang="en-US" sz="2400"/>
              <a:t>端子間をドラッグで接続</a:t>
            </a:r>
            <a:endParaRPr lang="en-US" altLang="ja-JP" sz="2400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D1640AD-475B-B649-8047-926DD963BA95}"/>
              </a:ext>
            </a:extLst>
          </p:cNvPr>
          <p:cNvSpPr/>
          <p:nvPr/>
        </p:nvSpPr>
        <p:spPr>
          <a:xfrm>
            <a:off x="12670971" y="5646057"/>
            <a:ext cx="609600" cy="1378857"/>
          </a:xfrm>
          <a:custGeom>
            <a:avLst/>
            <a:gdLst>
              <a:gd name="connsiteX0" fmla="*/ 609600 w 609600"/>
              <a:gd name="connsiteY0" fmla="*/ 0 h 1378857"/>
              <a:gd name="connsiteX1" fmla="*/ 232229 w 609600"/>
              <a:gd name="connsiteY1" fmla="*/ 1378857 h 1378857"/>
              <a:gd name="connsiteX2" fmla="*/ 0 w 609600"/>
              <a:gd name="connsiteY2" fmla="*/ 1378857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1378857">
                <a:moveTo>
                  <a:pt x="609600" y="0"/>
                </a:moveTo>
                <a:lnTo>
                  <a:pt x="232229" y="1378857"/>
                </a:lnTo>
                <a:lnTo>
                  <a:pt x="0" y="1378857"/>
                </a:lnTo>
              </a:path>
            </a:pathLst>
          </a:custGeom>
          <a:noFill/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DEED309-526B-6147-B858-739AEC73F677}"/>
              </a:ext>
            </a:extLst>
          </p:cNvPr>
          <p:cNvSpPr/>
          <p:nvPr/>
        </p:nvSpPr>
        <p:spPr>
          <a:xfrm>
            <a:off x="2474900" y="3224063"/>
            <a:ext cx="366041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997C8F4-0A09-B741-96BE-40C84924DF6B}"/>
              </a:ext>
            </a:extLst>
          </p:cNvPr>
          <p:cNvSpPr/>
          <p:nvPr/>
        </p:nvSpPr>
        <p:spPr>
          <a:xfrm>
            <a:off x="3476116" y="7152751"/>
            <a:ext cx="1153941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63C030C-B7E7-AA49-8526-ABBA7A9C07D8}"/>
              </a:ext>
            </a:extLst>
          </p:cNvPr>
          <p:cNvSpPr/>
          <p:nvPr/>
        </p:nvSpPr>
        <p:spPr>
          <a:xfrm rot="1683348">
            <a:off x="9380484" y="3523259"/>
            <a:ext cx="567782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6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A75898-AB5B-AD4C-8A54-F55501665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</a:t>
            </a:r>
            <a:r>
              <a:rPr lang="ja-JP" altLang="en-US"/>
              <a:t>ノードを編集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387C5-CB9C-F844-908E-E50170EF7C2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480" y="1965057"/>
            <a:ext cx="9081406" cy="3330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CD11CF-23D7-9A48-AA2D-7032D2593E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5085" y="5106003"/>
            <a:ext cx="5734051" cy="2983032"/>
          </a:xfrm>
          <a:prstGeom prst="rect">
            <a:avLst/>
          </a:prstGeom>
        </p:spPr>
      </p:pic>
      <p:sp>
        <p:nvSpPr>
          <p:cNvPr id="6" name="正方形/長方形 6">
            <a:extLst>
              <a:ext uri="{FF2B5EF4-FFF2-40B4-BE49-F238E27FC236}">
                <a16:creationId xmlns:a16="http://schemas.microsoft.com/office/drawing/2014/main" id="{09A159B5-6E89-B346-9F75-28AA76F8B908}"/>
              </a:ext>
            </a:extLst>
          </p:cNvPr>
          <p:cNvSpPr/>
          <p:nvPr/>
        </p:nvSpPr>
        <p:spPr>
          <a:xfrm>
            <a:off x="1058477" y="1010950"/>
            <a:ext cx="13002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inject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ノードに入力文（「大阪マラソンに参加したい」）を登録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角丸四角形 10">
            <a:extLst>
              <a:ext uri="{FF2B5EF4-FFF2-40B4-BE49-F238E27FC236}">
                <a16:creationId xmlns:a16="http://schemas.microsoft.com/office/drawing/2014/main" id="{D88DA7AC-127E-EC41-B298-BBD952B61C98}"/>
              </a:ext>
            </a:extLst>
          </p:cNvPr>
          <p:cNvSpPr/>
          <p:nvPr/>
        </p:nvSpPr>
        <p:spPr>
          <a:xfrm>
            <a:off x="2184856" y="3001580"/>
            <a:ext cx="1741714" cy="4328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Line Callout 2 14">
            <a:extLst>
              <a:ext uri="{FF2B5EF4-FFF2-40B4-BE49-F238E27FC236}">
                <a16:creationId xmlns:a16="http://schemas.microsoft.com/office/drawing/2014/main" id="{9B9A70AF-55CD-ED4B-93D3-9BD1BE97DA92}"/>
              </a:ext>
            </a:extLst>
          </p:cNvPr>
          <p:cNvSpPr/>
          <p:nvPr/>
        </p:nvSpPr>
        <p:spPr>
          <a:xfrm>
            <a:off x="4170235" y="1666234"/>
            <a:ext cx="4429934" cy="597646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8879"/>
              <a:gd name="adj5" fmla="val 218188"/>
              <a:gd name="adj6" fmla="val -17131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1. inject</a:t>
            </a:r>
            <a:r>
              <a:rPr lang="ja-JP" altLang="en-US" sz="2400"/>
              <a:t>ノードをダブルクリック</a:t>
            </a:r>
            <a:endParaRPr lang="en-US" altLang="ja-JP" sz="2400" dirty="0"/>
          </a:p>
        </p:txBody>
      </p:sp>
      <p:sp>
        <p:nvSpPr>
          <p:cNvPr id="9" name="角丸四角形 10">
            <a:extLst>
              <a:ext uri="{FF2B5EF4-FFF2-40B4-BE49-F238E27FC236}">
                <a16:creationId xmlns:a16="http://schemas.microsoft.com/office/drawing/2014/main" id="{B0DC39AD-19CB-4A4E-A863-31A5902C494C}"/>
              </a:ext>
            </a:extLst>
          </p:cNvPr>
          <p:cNvSpPr/>
          <p:nvPr/>
        </p:nvSpPr>
        <p:spPr>
          <a:xfrm>
            <a:off x="5776686" y="4470931"/>
            <a:ext cx="1219200" cy="4328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0" name="Line Callout 2 14">
            <a:extLst>
              <a:ext uri="{FF2B5EF4-FFF2-40B4-BE49-F238E27FC236}">
                <a16:creationId xmlns:a16="http://schemas.microsoft.com/office/drawing/2014/main" id="{3B852628-4EAA-3E44-A48E-0C8D37BBCD26}"/>
              </a:ext>
            </a:extLst>
          </p:cNvPr>
          <p:cNvSpPr/>
          <p:nvPr/>
        </p:nvSpPr>
        <p:spPr>
          <a:xfrm>
            <a:off x="6255657" y="3135585"/>
            <a:ext cx="7068457" cy="597646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4978"/>
              <a:gd name="adj5" fmla="val 220616"/>
              <a:gd name="adj6" fmla="val -2757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2. </a:t>
            </a:r>
            <a:r>
              <a:rPr lang="ja-JP" altLang="en-US" sz="2400"/>
              <a:t>「ペイロード」のタイプで「文字列」を選択</a:t>
            </a:r>
            <a:endParaRPr lang="en-US" altLang="ja-JP" sz="2400" dirty="0"/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D5B644FF-8A55-814A-90A7-ED95AB4975CD}"/>
              </a:ext>
            </a:extLst>
          </p:cNvPr>
          <p:cNvSpPr/>
          <p:nvPr/>
        </p:nvSpPr>
        <p:spPr>
          <a:xfrm>
            <a:off x="8316685" y="6536793"/>
            <a:ext cx="5225143" cy="6042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2" name="Line Callout 2 14">
            <a:extLst>
              <a:ext uri="{FF2B5EF4-FFF2-40B4-BE49-F238E27FC236}">
                <a16:creationId xmlns:a16="http://schemas.microsoft.com/office/drawing/2014/main" id="{1A109142-35D8-D549-B175-D5778046CC8D}"/>
              </a:ext>
            </a:extLst>
          </p:cNvPr>
          <p:cNvSpPr/>
          <p:nvPr/>
        </p:nvSpPr>
        <p:spPr>
          <a:xfrm>
            <a:off x="7027754" y="4974169"/>
            <a:ext cx="7501046" cy="597646"/>
          </a:xfrm>
          <a:prstGeom prst="borderCallout2">
            <a:avLst>
              <a:gd name="adj1" fmla="val 103712"/>
              <a:gd name="adj2" fmla="val 12886"/>
              <a:gd name="adj3" fmla="val 225515"/>
              <a:gd name="adj4" fmla="val 12824"/>
              <a:gd name="adj5" fmla="val 271617"/>
              <a:gd name="adj6" fmla="val 17667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3. </a:t>
            </a:r>
            <a:r>
              <a:rPr lang="ja-JP" altLang="en-US" sz="2400"/>
              <a:t>ペイロードに「大阪マラソンに参加したい」と記入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765558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2BBBA6-9BCB-794B-9467-5D4D1052D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</a:t>
            </a:r>
            <a:r>
              <a:rPr lang="ja-JP" altLang="en-US"/>
              <a:t>ノードを編集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6F544-14A6-A14E-8603-4AE96D8AC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86" y="1611086"/>
            <a:ext cx="12141200" cy="6400800"/>
          </a:xfrm>
          <a:prstGeom prst="rect">
            <a:avLst/>
          </a:prstGeom>
        </p:spPr>
      </p:pic>
      <p:sp>
        <p:nvSpPr>
          <p:cNvPr id="6" name="正方形/長方形 6">
            <a:extLst>
              <a:ext uri="{FF2B5EF4-FFF2-40B4-BE49-F238E27FC236}">
                <a16:creationId xmlns:a16="http://schemas.microsoft.com/office/drawing/2014/main" id="{B3A6D1D0-F8CA-7E45-827F-ECBC1F373ABF}"/>
              </a:ext>
            </a:extLst>
          </p:cNvPr>
          <p:cNvSpPr/>
          <p:nvPr/>
        </p:nvSpPr>
        <p:spPr>
          <a:xfrm>
            <a:off x="1058477" y="1010950"/>
            <a:ext cx="13002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Watson Assistant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に接続するために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conversation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ノードを編集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角丸四角形 10">
            <a:extLst>
              <a:ext uri="{FF2B5EF4-FFF2-40B4-BE49-F238E27FC236}">
                <a16:creationId xmlns:a16="http://schemas.microsoft.com/office/drawing/2014/main" id="{AA692DB8-15DA-A842-8729-7C6121139A01}"/>
              </a:ext>
            </a:extLst>
          </p:cNvPr>
          <p:cNvSpPr/>
          <p:nvPr/>
        </p:nvSpPr>
        <p:spPr>
          <a:xfrm>
            <a:off x="7068457" y="4378657"/>
            <a:ext cx="5762171" cy="11803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Line Callout 2 14">
            <a:extLst>
              <a:ext uri="{FF2B5EF4-FFF2-40B4-BE49-F238E27FC236}">
                <a16:creationId xmlns:a16="http://schemas.microsoft.com/office/drawing/2014/main" id="{FA0F64EE-26DB-6A46-82CC-FB108759D127}"/>
              </a:ext>
            </a:extLst>
          </p:cNvPr>
          <p:cNvSpPr/>
          <p:nvPr/>
        </p:nvSpPr>
        <p:spPr>
          <a:xfrm>
            <a:off x="6865257" y="3169312"/>
            <a:ext cx="7068457" cy="597646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4978"/>
              <a:gd name="adj5" fmla="val 269188"/>
              <a:gd name="adj6" fmla="val 2992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1. </a:t>
            </a:r>
            <a:r>
              <a:rPr lang="ja-JP" altLang="en-US" sz="2400"/>
              <a:t>サービス資格情報の</a:t>
            </a:r>
            <a:r>
              <a:rPr lang="en-US" altLang="ja-JP" sz="2400" dirty="0"/>
              <a:t>username</a:t>
            </a:r>
            <a:r>
              <a:rPr lang="ja-JP" altLang="en-US" sz="2400"/>
              <a:t>と</a:t>
            </a:r>
            <a:r>
              <a:rPr lang="en-US" altLang="ja-JP" sz="2400" dirty="0"/>
              <a:t>password</a:t>
            </a:r>
            <a:r>
              <a:rPr lang="ja-JP" altLang="en-US" sz="2400"/>
              <a:t>を入力</a:t>
            </a:r>
            <a:endParaRPr lang="en-US" altLang="ja-JP" sz="2400" dirty="0"/>
          </a:p>
        </p:txBody>
      </p:sp>
      <p:sp>
        <p:nvSpPr>
          <p:cNvPr id="9" name="角丸四角形 10">
            <a:extLst>
              <a:ext uri="{FF2B5EF4-FFF2-40B4-BE49-F238E27FC236}">
                <a16:creationId xmlns:a16="http://schemas.microsoft.com/office/drawing/2014/main" id="{AB05901C-E1E5-3449-B1AF-E1FC75675004}"/>
              </a:ext>
            </a:extLst>
          </p:cNvPr>
          <p:cNvSpPr/>
          <p:nvPr/>
        </p:nvSpPr>
        <p:spPr>
          <a:xfrm>
            <a:off x="7068456" y="5982486"/>
            <a:ext cx="5762171" cy="8537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0" name="Line Callout 2 14">
            <a:extLst>
              <a:ext uri="{FF2B5EF4-FFF2-40B4-BE49-F238E27FC236}">
                <a16:creationId xmlns:a16="http://schemas.microsoft.com/office/drawing/2014/main" id="{A22C9CBC-B8E5-2A45-A3B4-A09C83F1B0DC}"/>
              </a:ext>
            </a:extLst>
          </p:cNvPr>
          <p:cNvSpPr/>
          <p:nvPr/>
        </p:nvSpPr>
        <p:spPr>
          <a:xfrm>
            <a:off x="5410645" y="7414240"/>
            <a:ext cx="8868230" cy="597646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4978"/>
              <a:gd name="adj5" fmla="val -167956"/>
              <a:gd name="adj6" fmla="val 19010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2. </a:t>
            </a:r>
            <a:r>
              <a:rPr lang="ja-JP" altLang="en-US" sz="2400"/>
              <a:t>「大阪市</a:t>
            </a:r>
            <a:r>
              <a:rPr lang="en-US" altLang="ja-JP" sz="2400" dirty="0"/>
              <a:t>FAQ</a:t>
            </a:r>
            <a:r>
              <a:rPr lang="ja-JP" altLang="en-US" sz="2400"/>
              <a:t>」ワークスペースのワークスペース</a:t>
            </a:r>
            <a:r>
              <a:rPr lang="en-US" altLang="ja-JP" sz="2400" dirty="0"/>
              <a:t>ID</a:t>
            </a:r>
            <a:r>
              <a:rPr lang="ja-JP" altLang="en-US" sz="2400"/>
              <a:t>をを入力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286058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E35DE6-F5D0-D442-833B-593B8AB5D7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9085" y="4450541"/>
            <a:ext cx="12119429" cy="37790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EDF727-BBB9-224B-AD8D-AA87681B72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5715" y="5349245"/>
            <a:ext cx="3174842" cy="285735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67F45E-ABBA-4044-9B98-5DD02D76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動作確認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060338-46B7-3040-9D84-F7D299F762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2316"/>
            <a:ext cx="12133943" cy="3507468"/>
          </a:xfrm>
          <a:prstGeom prst="rect">
            <a:avLst/>
          </a:prstGeom>
        </p:spPr>
      </p:pic>
      <p:sp>
        <p:nvSpPr>
          <p:cNvPr id="6" name="正方形/長方形 6">
            <a:extLst>
              <a:ext uri="{FF2B5EF4-FFF2-40B4-BE49-F238E27FC236}">
                <a16:creationId xmlns:a16="http://schemas.microsoft.com/office/drawing/2014/main" id="{A34FB029-17EA-FD4E-A223-865CD6DB85CB}"/>
              </a:ext>
            </a:extLst>
          </p:cNvPr>
          <p:cNvSpPr/>
          <p:nvPr/>
        </p:nvSpPr>
        <p:spPr>
          <a:xfrm>
            <a:off x="1058477" y="1010950"/>
            <a:ext cx="13002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作成したプログラムをデプロイし、動作確認してみます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角丸四角形 10">
            <a:extLst>
              <a:ext uri="{FF2B5EF4-FFF2-40B4-BE49-F238E27FC236}">
                <a16:creationId xmlns:a16="http://schemas.microsoft.com/office/drawing/2014/main" id="{F4ECE028-E476-0747-A005-CB28999F94FD}"/>
              </a:ext>
            </a:extLst>
          </p:cNvPr>
          <p:cNvSpPr/>
          <p:nvPr/>
        </p:nvSpPr>
        <p:spPr>
          <a:xfrm>
            <a:off x="9376229" y="1518573"/>
            <a:ext cx="1683655" cy="6582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Line Callout 2 14">
            <a:extLst>
              <a:ext uri="{FF2B5EF4-FFF2-40B4-BE49-F238E27FC236}">
                <a16:creationId xmlns:a16="http://schemas.microsoft.com/office/drawing/2014/main" id="{022C9C61-0BBC-5646-A6F0-2252F54F08EB}"/>
              </a:ext>
            </a:extLst>
          </p:cNvPr>
          <p:cNvSpPr/>
          <p:nvPr/>
        </p:nvSpPr>
        <p:spPr>
          <a:xfrm>
            <a:off x="10943771" y="573981"/>
            <a:ext cx="3454400" cy="597646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4978"/>
              <a:gd name="adj5" fmla="val 164759"/>
              <a:gd name="adj6" fmla="val -11714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1. </a:t>
            </a:r>
            <a:r>
              <a:rPr lang="ja-JP" altLang="en-US" sz="2400"/>
              <a:t>デプロイをクリック</a:t>
            </a:r>
            <a:endParaRPr lang="en-US" altLang="ja-JP" sz="2400" dirty="0"/>
          </a:p>
        </p:txBody>
      </p:sp>
      <p:sp>
        <p:nvSpPr>
          <p:cNvPr id="9" name="Line Callout 2 14">
            <a:extLst>
              <a:ext uri="{FF2B5EF4-FFF2-40B4-BE49-F238E27FC236}">
                <a16:creationId xmlns:a16="http://schemas.microsoft.com/office/drawing/2014/main" id="{FB240CD2-0593-9C46-B8BD-7E0EED574A51}"/>
              </a:ext>
            </a:extLst>
          </p:cNvPr>
          <p:cNvSpPr/>
          <p:nvPr/>
        </p:nvSpPr>
        <p:spPr>
          <a:xfrm>
            <a:off x="8834782" y="2366945"/>
            <a:ext cx="4184531" cy="597646"/>
          </a:xfrm>
          <a:prstGeom prst="borderCallout2">
            <a:avLst>
              <a:gd name="adj1" fmla="val 50283"/>
              <a:gd name="adj2" fmla="val 99510"/>
              <a:gd name="adj3" fmla="val 50657"/>
              <a:gd name="adj4" fmla="val 108791"/>
              <a:gd name="adj5" fmla="val 327474"/>
              <a:gd name="adj6" fmla="val 97199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2. </a:t>
            </a:r>
            <a:r>
              <a:rPr lang="ja-JP" altLang="en-US" sz="2400"/>
              <a:t>デバッグ画面に切り替え</a:t>
            </a:r>
            <a:endParaRPr lang="en-US" altLang="ja-JP" sz="2400" dirty="0"/>
          </a:p>
        </p:txBody>
      </p:sp>
      <p:sp>
        <p:nvSpPr>
          <p:cNvPr id="10" name="角丸四角形 10">
            <a:extLst>
              <a:ext uri="{FF2B5EF4-FFF2-40B4-BE49-F238E27FC236}">
                <a16:creationId xmlns:a16="http://schemas.microsoft.com/office/drawing/2014/main" id="{35D15E5F-495B-0045-8DE7-5BC1AC07DCB5}"/>
              </a:ext>
            </a:extLst>
          </p:cNvPr>
          <p:cNvSpPr/>
          <p:nvPr/>
        </p:nvSpPr>
        <p:spPr>
          <a:xfrm>
            <a:off x="12322627" y="4312395"/>
            <a:ext cx="1930401" cy="6582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5DC11383-56C2-D64E-9B3F-4BE4B4A246F4}"/>
              </a:ext>
            </a:extLst>
          </p:cNvPr>
          <p:cNvSpPr/>
          <p:nvPr/>
        </p:nvSpPr>
        <p:spPr>
          <a:xfrm>
            <a:off x="2119085" y="5130896"/>
            <a:ext cx="609601" cy="6582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2" name="Line Callout 2 14">
            <a:extLst>
              <a:ext uri="{FF2B5EF4-FFF2-40B4-BE49-F238E27FC236}">
                <a16:creationId xmlns:a16="http://schemas.microsoft.com/office/drawing/2014/main" id="{2754221E-3645-3449-8BE9-4CE39D1A01E6}"/>
              </a:ext>
            </a:extLst>
          </p:cNvPr>
          <p:cNvSpPr/>
          <p:nvPr/>
        </p:nvSpPr>
        <p:spPr>
          <a:xfrm>
            <a:off x="5163459" y="3287814"/>
            <a:ext cx="4942113" cy="827745"/>
          </a:xfrm>
          <a:prstGeom prst="borderCallout2">
            <a:avLst>
              <a:gd name="adj1" fmla="val 53790"/>
              <a:gd name="adj2" fmla="val -49"/>
              <a:gd name="adj3" fmla="val 52410"/>
              <a:gd name="adj4" fmla="val -12208"/>
              <a:gd name="adj5" fmla="val 232787"/>
              <a:gd name="adj6" fmla="val -50231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3. inject</a:t>
            </a:r>
            <a:r>
              <a:rPr lang="ja-JP" altLang="en-US" sz="2400"/>
              <a:t>ノードの左側のタブをクリックしてプログラムを起動する</a:t>
            </a:r>
            <a:endParaRPr lang="en-US" altLang="ja-JP" sz="2400" dirty="0"/>
          </a:p>
        </p:txBody>
      </p:sp>
      <p:sp>
        <p:nvSpPr>
          <p:cNvPr id="13" name="角丸四角形 10">
            <a:extLst>
              <a:ext uri="{FF2B5EF4-FFF2-40B4-BE49-F238E27FC236}">
                <a16:creationId xmlns:a16="http://schemas.microsoft.com/office/drawing/2014/main" id="{4EDD4A67-457F-B349-AA29-9A4CB5043A4B}"/>
              </a:ext>
            </a:extLst>
          </p:cNvPr>
          <p:cNvSpPr/>
          <p:nvPr/>
        </p:nvSpPr>
        <p:spPr>
          <a:xfrm>
            <a:off x="10813142" y="6681094"/>
            <a:ext cx="3439886" cy="8953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6" name="Line Callout 2 14">
            <a:extLst>
              <a:ext uri="{FF2B5EF4-FFF2-40B4-BE49-F238E27FC236}">
                <a16:creationId xmlns:a16="http://schemas.microsoft.com/office/drawing/2014/main" id="{D39132E1-5433-3C4F-A410-7531A05551DD}"/>
              </a:ext>
            </a:extLst>
          </p:cNvPr>
          <p:cNvSpPr/>
          <p:nvPr/>
        </p:nvSpPr>
        <p:spPr>
          <a:xfrm>
            <a:off x="5428344" y="4731657"/>
            <a:ext cx="5279414" cy="1471317"/>
          </a:xfrm>
          <a:prstGeom prst="borderCallout2">
            <a:avLst>
              <a:gd name="adj1" fmla="val 57297"/>
              <a:gd name="adj2" fmla="val 100098"/>
              <a:gd name="adj3" fmla="val 57670"/>
              <a:gd name="adj4" fmla="val 114371"/>
              <a:gd name="adj5" fmla="val 135465"/>
              <a:gd name="adj6" fmla="val 122568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square" lIns="100800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4. </a:t>
            </a:r>
            <a:r>
              <a:rPr lang="ja-JP" altLang="en-US" sz="2400"/>
              <a:t>デバッグ画面に出力されたメッセージを展開し、</a:t>
            </a:r>
            <a:r>
              <a:rPr lang="en-US" altLang="ja-JP" sz="2400" dirty="0" err="1"/>
              <a:t>outoput</a:t>
            </a:r>
            <a:r>
              <a:rPr lang="ja-JP" altLang="en-US" sz="2400"/>
              <a:t>→</a:t>
            </a:r>
            <a:r>
              <a:rPr lang="en-US" altLang="ja-JP" sz="2400" dirty="0"/>
              <a:t>text</a:t>
            </a:r>
            <a:r>
              <a:rPr lang="ja-JP" altLang="en-US" sz="2400"/>
              <a:t>に応答メッセージが表示されたら</a:t>
            </a:r>
            <a:r>
              <a:rPr lang="en-US" altLang="ja-JP" sz="2400" dirty="0"/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18960992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84054-C447-4745-B912-43D673824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496" y="3504504"/>
            <a:ext cx="6375400" cy="415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9089" y="3281327"/>
            <a:ext cx="5255885" cy="4711128"/>
          </a:xfrm>
          <a:prstGeom prst="rect">
            <a:avLst/>
          </a:prstGeom>
        </p:spPr>
      </p:pic>
      <p:sp>
        <p:nvSpPr>
          <p:cNvPr id="12" name="角丸四角形 10"/>
          <p:cNvSpPr/>
          <p:nvPr/>
        </p:nvSpPr>
        <p:spPr>
          <a:xfrm>
            <a:off x="6206809" y="3241470"/>
            <a:ext cx="385941" cy="381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 sz="3480"/>
          </a:p>
        </p:txBody>
      </p:sp>
      <p:sp>
        <p:nvSpPr>
          <p:cNvPr id="13" name="角丸四角形 10"/>
          <p:cNvSpPr/>
          <p:nvPr/>
        </p:nvSpPr>
        <p:spPr>
          <a:xfrm>
            <a:off x="4188332" y="4009332"/>
            <a:ext cx="2491454" cy="4956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 sz="3480"/>
          </a:p>
        </p:txBody>
      </p:sp>
      <p:sp>
        <p:nvSpPr>
          <p:cNvPr id="14" name="角丸四角形 10"/>
          <p:cNvSpPr/>
          <p:nvPr/>
        </p:nvSpPr>
        <p:spPr>
          <a:xfrm>
            <a:off x="1631136" y="4117593"/>
            <a:ext cx="2330147" cy="4236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 sz="3480"/>
          </a:p>
        </p:txBody>
      </p:sp>
      <p:sp>
        <p:nvSpPr>
          <p:cNvPr id="15" name="角丸四角形 10"/>
          <p:cNvSpPr/>
          <p:nvPr/>
        </p:nvSpPr>
        <p:spPr>
          <a:xfrm>
            <a:off x="7964172" y="4113360"/>
            <a:ext cx="5506278" cy="16416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 sz="3480"/>
          </a:p>
        </p:txBody>
      </p:sp>
      <p:sp>
        <p:nvSpPr>
          <p:cNvPr id="17" name="角丸四角形 10"/>
          <p:cNvSpPr/>
          <p:nvPr/>
        </p:nvSpPr>
        <p:spPr>
          <a:xfrm>
            <a:off x="12509160" y="6973710"/>
            <a:ext cx="1261704" cy="5301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 sz="3480"/>
          </a:p>
        </p:txBody>
      </p:sp>
      <p:sp>
        <p:nvSpPr>
          <p:cNvPr id="23" name="Line Callout 2 7"/>
          <p:cNvSpPr/>
          <p:nvPr/>
        </p:nvSpPr>
        <p:spPr>
          <a:xfrm>
            <a:off x="7833296" y="2224034"/>
            <a:ext cx="6580534" cy="1026051"/>
          </a:xfrm>
          <a:prstGeom prst="borderCallout2">
            <a:avLst>
              <a:gd name="adj1" fmla="val 99063"/>
              <a:gd name="adj2" fmla="val 15951"/>
              <a:gd name="adj3" fmla="val 124992"/>
              <a:gd name="adj4" fmla="val 17086"/>
              <a:gd name="adj5" fmla="val 177797"/>
              <a:gd name="adj6" fmla="val 28594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ja-JP" sz="1920" kern="0" dirty="0">
                <a:latin typeface="Meiryo" charset="-128"/>
                <a:ea typeface="Meiryo" charset="-128"/>
                <a:cs typeface="Meiryo" charset="-128"/>
              </a:rPr>
              <a:t>2.</a:t>
            </a:r>
            <a:r>
              <a:rPr lang="ja-JP" altLang="en-US" sz="1920" kern="0">
                <a:latin typeface="Meiryo" charset="-128"/>
                <a:ea typeface="Meiryo" charset="-128"/>
                <a:cs typeface="Meiryo" charset="-128"/>
              </a:rPr>
              <a:t> 「大阪市</a:t>
            </a:r>
            <a:r>
              <a:rPr lang="en-US" altLang="ja-JP" sz="1920" kern="0" dirty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1920" kern="0">
                <a:latin typeface="Meiryo" charset="-128"/>
                <a:ea typeface="Meiryo" charset="-128"/>
                <a:cs typeface="Meiryo" charset="-128"/>
              </a:rPr>
              <a:t>チャットボットフロー</a:t>
            </a:r>
            <a:r>
              <a:rPr lang="en-US" altLang="ja-JP" sz="1920" kern="0" dirty="0">
                <a:latin typeface="Meiryo" charset="-128"/>
                <a:ea typeface="Meiryo" charset="-128"/>
                <a:cs typeface="Meiryo" charset="-128"/>
              </a:rPr>
              <a:t>.</a:t>
            </a:r>
            <a:r>
              <a:rPr lang="en-US" altLang="ja-JP" sz="1920" kern="0" dirty="0" err="1">
                <a:latin typeface="Meiryo" charset="-128"/>
                <a:ea typeface="Meiryo" charset="-128"/>
                <a:cs typeface="Meiryo" charset="-128"/>
              </a:rPr>
              <a:t>json</a:t>
            </a:r>
            <a:r>
              <a:rPr lang="ja-JP" altLang="en-US" sz="1920" kern="0">
                <a:latin typeface="Meiryo" charset="-128"/>
                <a:ea typeface="Meiryo" charset="-128"/>
                <a:cs typeface="Meiryo" charset="-128"/>
              </a:rPr>
              <a:t>」</a:t>
            </a:r>
            <a:br>
              <a:rPr lang="en-US" altLang="ja-JP" sz="1920" kern="0" dirty="0">
                <a:latin typeface="Meiryo" charset="-128"/>
                <a:ea typeface="Meiryo" charset="-128"/>
                <a:cs typeface="Meiryo" charset="-128"/>
              </a:rPr>
            </a:br>
            <a:r>
              <a:rPr lang="en-US" altLang="ja-JP" sz="1920" kern="0" dirty="0">
                <a:latin typeface="Meiryo" charset="-128"/>
                <a:ea typeface="Meiryo" charset="-128"/>
                <a:cs typeface="Meiryo" charset="-128"/>
              </a:rPr>
              <a:t>     </a:t>
            </a:r>
            <a:r>
              <a:rPr lang="ja-JP" altLang="en-US" sz="1920" kern="0">
                <a:latin typeface="Meiryo" charset="-128"/>
                <a:ea typeface="Meiryo" charset="-128"/>
                <a:cs typeface="Meiryo" charset="-128"/>
              </a:rPr>
              <a:t>ファイルの中身をコピペ</a:t>
            </a:r>
            <a:endParaRPr lang="en-US" altLang="ja-JP" sz="1920" kern="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8" name="Line Callout 2 7"/>
          <p:cNvSpPr/>
          <p:nvPr/>
        </p:nvSpPr>
        <p:spPr>
          <a:xfrm>
            <a:off x="1187921" y="2321402"/>
            <a:ext cx="4523026" cy="739064"/>
          </a:xfrm>
          <a:prstGeom prst="borderCallout2">
            <a:avLst>
              <a:gd name="adj1" fmla="val 51546"/>
              <a:gd name="adj2" fmla="val 100038"/>
              <a:gd name="adj3" fmla="val 53548"/>
              <a:gd name="adj4" fmla="val 108676"/>
              <a:gd name="adj5" fmla="val 111675"/>
              <a:gd name="adj6" fmla="val 112020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ja-JP" sz="2000" kern="0" dirty="0">
                <a:latin typeface="Meiryo" charset="-128"/>
                <a:ea typeface="Meiryo" charset="-128"/>
                <a:cs typeface="Meiryo" charset="-128"/>
              </a:rPr>
              <a:t>1.</a:t>
            </a:r>
            <a:r>
              <a:rPr lang="ja-JP" altLang="en-US" sz="2000" kern="0" dirty="0">
                <a:latin typeface="Meiryo" charset="-128"/>
                <a:ea typeface="Meiryo" charset="-128"/>
                <a:cs typeface="Meiryo" charset="-128"/>
              </a:rPr>
              <a:t>右メニューから</a:t>
            </a:r>
            <a:endParaRPr lang="en-US" altLang="ja-JP" sz="2000" kern="0" dirty="0">
              <a:latin typeface="Meiryo" charset="-128"/>
              <a:ea typeface="Meiryo" charset="-128"/>
              <a:cs typeface="Meiryo" charset="-128"/>
            </a:endParaRPr>
          </a:p>
          <a:p>
            <a:pPr>
              <a:lnSpc>
                <a:spcPct val="90000"/>
              </a:lnSpc>
            </a:pPr>
            <a:r>
              <a:rPr lang="en-US" altLang="ja-JP" sz="2000" kern="0" dirty="0">
                <a:latin typeface="Meiryo" charset="-128"/>
                <a:ea typeface="Meiryo" charset="-128"/>
                <a:cs typeface="Meiryo" charset="-128"/>
              </a:rPr>
              <a:t>[</a:t>
            </a:r>
            <a:r>
              <a:rPr lang="ja-JP" altLang="en-US" sz="2000" kern="0" dirty="0">
                <a:latin typeface="Meiryo" charset="-128"/>
                <a:ea typeface="Meiryo" charset="-128"/>
                <a:cs typeface="Meiryo" charset="-128"/>
              </a:rPr>
              <a:t>読み込み</a:t>
            </a:r>
            <a:r>
              <a:rPr lang="en-US" altLang="ja-JP" sz="2000" kern="0" dirty="0">
                <a:latin typeface="Meiryo" charset="-128"/>
                <a:ea typeface="Meiryo" charset="-128"/>
                <a:cs typeface="Meiryo" charset="-128"/>
              </a:rPr>
              <a:t>]</a:t>
            </a:r>
            <a:r>
              <a:rPr lang="ja-JP" altLang="en-US" sz="2000" kern="0" dirty="0">
                <a:latin typeface="Meiryo" charset="-128"/>
                <a:ea typeface="Meiryo" charset="-128"/>
                <a:cs typeface="Meiryo" charset="-128"/>
              </a:rPr>
              <a:t>→</a:t>
            </a:r>
            <a:r>
              <a:rPr lang="en-US" altLang="ja-JP" sz="2000" kern="0" dirty="0">
                <a:latin typeface="Meiryo" charset="-128"/>
                <a:ea typeface="Meiryo" charset="-128"/>
                <a:cs typeface="Meiryo" charset="-128"/>
              </a:rPr>
              <a:t>[</a:t>
            </a:r>
            <a:r>
              <a:rPr lang="ja-JP" altLang="en-US" sz="2000" kern="0" dirty="0">
                <a:latin typeface="Meiryo" charset="-128"/>
                <a:ea typeface="Meiryo" charset="-128"/>
                <a:cs typeface="Meiryo" charset="-128"/>
              </a:rPr>
              <a:t>クリップボード</a:t>
            </a:r>
            <a:r>
              <a:rPr lang="en-US" altLang="ja-JP" sz="2000" kern="0" dirty="0">
                <a:latin typeface="Meiryo" charset="-128"/>
                <a:ea typeface="Meiryo" charset="-128"/>
                <a:cs typeface="Meiryo" charset="-128"/>
              </a:rPr>
              <a:t>]</a:t>
            </a:r>
            <a:r>
              <a:rPr lang="ja-JP" altLang="en-US" sz="2000" kern="0" dirty="0">
                <a:latin typeface="Meiryo" charset="-128"/>
                <a:ea typeface="Meiryo" charset="-128"/>
                <a:cs typeface="Meiryo" charset="-128"/>
              </a:rPr>
              <a:t>を選択</a:t>
            </a:r>
            <a:endParaRPr lang="en-US" altLang="ja-JP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7" name="Line Callout 2 7"/>
          <p:cNvSpPr/>
          <p:nvPr/>
        </p:nvSpPr>
        <p:spPr>
          <a:xfrm>
            <a:off x="8146265" y="7286700"/>
            <a:ext cx="3389305" cy="741409"/>
          </a:xfrm>
          <a:prstGeom prst="borderCallout2">
            <a:avLst>
              <a:gd name="adj1" fmla="val 60303"/>
              <a:gd name="adj2" fmla="val 100872"/>
              <a:gd name="adj3" fmla="val 59917"/>
              <a:gd name="adj4" fmla="val 113102"/>
              <a:gd name="adj5" fmla="val 4696"/>
              <a:gd name="adj6" fmla="val 126094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ja-JP" sz="1920" kern="0" dirty="0">
                <a:latin typeface="Meiryo UI" charset="-128"/>
                <a:ea typeface="Meiryo UI" charset="-128"/>
                <a:cs typeface="Meiryo UI" charset="-128"/>
              </a:rPr>
              <a:t>3.</a:t>
            </a:r>
            <a:r>
              <a:rPr lang="ja-JP" altLang="en-US" sz="1920" kern="0" dirty="0">
                <a:latin typeface="Meiryo UI" charset="-128"/>
                <a:ea typeface="Meiryo UI" charset="-128"/>
                <a:cs typeface="Meiryo UI" charset="-128"/>
              </a:rPr>
              <a:t>読み込みボタンをクリック</a:t>
            </a:r>
            <a:endParaRPr lang="en-US" altLang="ja-JP" sz="192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0" name="タイトル 2"/>
          <p:cNvSpPr txBox="1">
            <a:spLocks/>
          </p:cNvSpPr>
          <p:nvPr/>
        </p:nvSpPr>
        <p:spPr>
          <a:xfrm>
            <a:off x="259307" y="0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>
                <a:solidFill>
                  <a:schemeClr val="bg1"/>
                </a:solidFill>
              </a:rPr>
              <a:t>チャットボットアプリを作る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19008" y="863041"/>
            <a:ext cx="131663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あらかじめ作成済の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プログラムを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インポートします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  <a:p>
            <a:pPr marL="1074420" lvl="1" indent="-342900">
              <a:buFont typeface="Wingdings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ダウンロード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した「大阪市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チャットボットフロー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V1.1.json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」をエディタで開いて中身をコピペしてください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右矢印 5"/>
          <p:cNvSpPr/>
          <p:nvPr/>
        </p:nvSpPr>
        <p:spPr>
          <a:xfrm>
            <a:off x="6904383" y="4009332"/>
            <a:ext cx="689113" cy="122095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9218660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5C6F37-8EB0-6C45-92CD-EACDA46B9D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796" y="1423951"/>
            <a:ext cx="14058603" cy="630440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07893" y="992653"/>
            <a:ext cx="7353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以下の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ようなプログラムが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読み込まれます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259307" y="0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Node-RED</a:t>
            </a:r>
            <a:r>
              <a:rPr lang="ja-JP" altLang="en-US">
                <a:solidFill>
                  <a:schemeClr val="bg1"/>
                </a:solidFill>
              </a:rPr>
              <a:t>プログラムの</a:t>
            </a:r>
            <a:r>
              <a:rPr lang="ja-JP" altLang="en-US" dirty="0">
                <a:solidFill>
                  <a:schemeClr val="bg1"/>
                </a:solidFill>
              </a:rPr>
              <a:t>インポート</a:t>
            </a:r>
          </a:p>
        </p:txBody>
      </p:sp>
      <p:sp>
        <p:nvSpPr>
          <p:cNvPr id="8" name="Line Callout 2 7"/>
          <p:cNvSpPr/>
          <p:nvPr/>
        </p:nvSpPr>
        <p:spPr>
          <a:xfrm>
            <a:off x="9456592" y="1137547"/>
            <a:ext cx="4021664" cy="867145"/>
          </a:xfrm>
          <a:prstGeom prst="borderCallout2">
            <a:avLst>
              <a:gd name="adj1" fmla="val 41051"/>
              <a:gd name="adj2" fmla="val -776"/>
              <a:gd name="adj3" fmla="val 40392"/>
              <a:gd name="adj4" fmla="val -16435"/>
              <a:gd name="adj5" fmla="val 107275"/>
              <a:gd name="adj6" fmla="val -71019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ja-JP" altLang="en-US" sz="2000">
                <a:latin typeface="Meiryo" charset="-128"/>
                <a:ea typeface="Meiryo" charset="-128"/>
                <a:cs typeface="Meiryo" charset="-128"/>
              </a:rPr>
              <a:t>タブを切り替えると表示されます</a:t>
            </a:r>
            <a:endParaRPr lang="en-US" altLang="ja-JP" sz="2000" dirty="0">
              <a:solidFill>
                <a:srgbClr val="26343F"/>
              </a:solidFill>
            </a:endParaRPr>
          </a:p>
        </p:txBody>
      </p:sp>
      <p:sp>
        <p:nvSpPr>
          <p:cNvPr id="10" name="角丸四角形 10"/>
          <p:cNvSpPr/>
          <p:nvPr/>
        </p:nvSpPr>
        <p:spPr>
          <a:xfrm>
            <a:off x="5012896" y="1913744"/>
            <a:ext cx="1536185" cy="3104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 sz="3480"/>
          </a:p>
        </p:txBody>
      </p:sp>
    </p:spTree>
    <p:extLst>
      <p:ext uri="{BB962C8B-B14F-4D97-AF65-F5344CB8AC3E}">
        <p14:creationId xmlns:p14="http://schemas.microsoft.com/office/powerpoint/2010/main" val="9268443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90217C-22C2-C04B-8F1C-CDFD50D1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</a:t>
            </a:r>
            <a:r>
              <a:rPr lang="ja-JP" altLang="en-US"/>
              <a:t>ノードの編集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2C1AB-1036-C54B-81B6-CD9BB6322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086" y="1712686"/>
            <a:ext cx="12141200" cy="6400800"/>
          </a:xfrm>
          <a:prstGeom prst="rect">
            <a:avLst/>
          </a:prstGeom>
        </p:spPr>
      </p:pic>
      <p:sp>
        <p:nvSpPr>
          <p:cNvPr id="7" name="角丸四角形 10">
            <a:extLst>
              <a:ext uri="{FF2B5EF4-FFF2-40B4-BE49-F238E27FC236}">
                <a16:creationId xmlns:a16="http://schemas.microsoft.com/office/drawing/2014/main" id="{D58BA85D-377D-E843-9489-82D741C20422}"/>
              </a:ext>
            </a:extLst>
          </p:cNvPr>
          <p:cNvSpPr/>
          <p:nvPr/>
        </p:nvSpPr>
        <p:spPr>
          <a:xfrm>
            <a:off x="7068457" y="4378657"/>
            <a:ext cx="5762171" cy="11803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Line Callout 2 14">
            <a:extLst>
              <a:ext uri="{FF2B5EF4-FFF2-40B4-BE49-F238E27FC236}">
                <a16:creationId xmlns:a16="http://schemas.microsoft.com/office/drawing/2014/main" id="{41DF7BE1-B042-8248-98BE-F65ACA91AF45}"/>
              </a:ext>
            </a:extLst>
          </p:cNvPr>
          <p:cNvSpPr/>
          <p:nvPr/>
        </p:nvSpPr>
        <p:spPr>
          <a:xfrm>
            <a:off x="6865257" y="3169312"/>
            <a:ext cx="7068457" cy="597646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4978"/>
              <a:gd name="adj5" fmla="val 269188"/>
              <a:gd name="adj6" fmla="val 2992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1. </a:t>
            </a:r>
            <a:r>
              <a:rPr lang="ja-JP" altLang="en-US" sz="2400"/>
              <a:t>サービス資格情報の</a:t>
            </a:r>
            <a:r>
              <a:rPr lang="en-US" altLang="ja-JP" sz="2400" dirty="0"/>
              <a:t>username</a:t>
            </a:r>
            <a:r>
              <a:rPr lang="ja-JP" altLang="en-US" sz="2400"/>
              <a:t>と</a:t>
            </a:r>
            <a:r>
              <a:rPr lang="en-US" altLang="ja-JP" sz="2400" dirty="0"/>
              <a:t>password</a:t>
            </a:r>
            <a:r>
              <a:rPr lang="ja-JP" altLang="en-US" sz="2400"/>
              <a:t>を入力</a:t>
            </a:r>
            <a:endParaRPr lang="en-US" altLang="ja-JP" sz="2400" dirty="0"/>
          </a:p>
        </p:txBody>
      </p:sp>
      <p:sp>
        <p:nvSpPr>
          <p:cNvPr id="9" name="角丸四角形 10">
            <a:extLst>
              <a:ext uri="{FF2B5EF4-FFF2-40B4-BE49-F238E27FC236}">
                <a16:creationId xmlns:a16="http://schemas.microsoft.com/office/drawing/2014/main" id="{12DE8499-967F-C346-B5D5-6135F788EC75}"/>
              </a:ext>
            </a:extLst>
          </p:cNvPr>
          <p:cNvSpPr/>
          <p:nvPr/>
        </p:nvSpPr>
        <p:spPr>
          <a:xfrm>
            <a:off x="7068456" y="5982486"/>
            <a:ext cx="5762171" cy="8537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0" name="Line Callout 2 14">
            <a:extLst>
              <a:ext uri="{FF2B5EF4-FFF2-40B4-BE49-F238E27FC236}">
                <a16:creationId xmlns:a16="http://schemas.microsoft.com/office/drawing/2014/main" id="{B8B888BA-D448-B342-8ACB-7B0D6B660AB8}"/>
              </a:ext>
            </a:extLst>
          </p:cNvPr>
          <p:cNvSpPr/>
          <p:nvPr/>
        </p:nvSpPr>
        <p:spPr>
          <a:xfrm>
            <a:off x="5410645" y="7414240"/>
            <a:ext cx="8868230" cy="597646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4978"/>
              <a:gd name="adj5" fmla="val -167956"/>
              <a:gd name="adj6" fmla="val 19010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2. </a:t>
            </a:r>
            <a:r>
              <a:rPr lang="ja-JP" altLang="en-US" sz="2400"/>
              <a:t>「大阪市</a:t>
            </a:r>
            <a:r>
              <a:rPr lang="en-US" altLang="ja-JP" sz="2400" dirty="0"/>
              <a:t>FAQ</a:t>
            </a:r>
            <a:r>
              <a:rPr lang="ja-JP" altLang="en-US" sz="2400"/>
              <a:t>」ワークスペースのワークスペース</a:t>
            </a:r>
            <a:r>
              <a:rPr lang="en-US" altLang="ja-JP" sz="2400" dirty="0"/>
              <a:t>ID</a:t>
            </a:r>
            <a:r>
              <a:rPr lang="ja-JP" altLang="en-US" sz="2400"/>
              <a:t>をを入力</a:t>
            </a:r>
            <a:endParaRPr lang="en-US" altLang="ja-JP" sz="2400" dirty="0"/>
          </a:p>
        </p:txBody>
      </p:sp>
      <p:sp>
        <p:nvSpPr>
          <p:cNvPr id="11" name="正方形/長方形 6">
            <a:extLst>
              <a:ext uri="{FF2B5EF4-FFF2-40B4-BE49-F238E27FC236}">
                <a16:creationId xmlns:a16="http://schemas.microsoft.com/office/drawing/2014/main" id="{9BAC6E8B-F8CF-244E-BDCE-351E4C92692E}"/>
              </a:ext>
            </a:extLst>
          </p:cNvPr>
          <p:cNvSpPr/>
          <p:nvPr/>
        </p:nvSpPr>
        <p:spPr>
          <a:xfrm>
            <a:off x="1058477" y="1010950"/>
            <a:ext cx="13002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Watson Assistant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に接続するために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conversation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ノードを編集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7439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Watson </a:t>
            </a:r>
            <a:r>
              <a:rPr lang="en-US" altLang="ja-JP" dirty="0"/>
              <a:t>Assistant</a:t>
            </a:r>
            <a:r>
              <a:rPr lang="ja-JP" altLang="en-US"/>
              <a:t>と</a:t>
            </a:r>
            <a:r>
              <a:rPr lang="ja-JP" altLang="en-US" dirty="0"/>
              <a:t>は</a:t>
            </a:r>
            <a:endParaRPr kumimoji="1" lang="ja-JP" altLang="en-US" dirty="0"/>
          </a:p>
        </p:txBody>
      </p:sp>
      <p:sp>
        <p:nvSpPr>
          <p:cNvPr id="27" name="Rectangle 3"/>
          <p:cNvSpPr/>
          <p:nvPr/>
        </p:nvSpPr>
        <p:spPr bwMode="auto">
          <a:xfrm>
            <a:off x="1780903" y="3258540"/>
            <a:ext cx="3024851" cy="419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8" name="Rectangle 4"/>
          <p:cNvSpPr/>
          <p:nvPr/>
        </p:nvSpPr>
        <p:spPr bwMode="auto">
          <a:xfrm>
            <a:off x="1780903" y="3258540"/>
            <a:ext cx="3024851" cy="520473"/>
          </a:xfrm>
          <a:prstGeom prst="rect">
            <a:avLst/>
          </a:prstGeom>
          <a:solidFill>
            <a:srgbClr val="66FF66"/>
          </a:solidFill>
          <a:ln w="127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92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チャット</a:t>
            </a:r>
            <a:r>
              <a:rPr kumimoji="1" lang="ja-JP" altLang="en-US" sz="1920" kern="0" dirty="0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アプリ</a:t>
            </a:r>
            <a:endParaRPr kumimoji="1" lang="ja-JP" altLang="en-US" sz="192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9" name="Speech Bubble: Rectangle with Corners Rounded 8"/>
          <p:cNvSpPr/>
          <p:nvPr/>
        </p:nvSpPr>
        <p:spPr bwMode="auto">
          <a:xfrm>
            <a:off x="2107810" y="3905383"/>
            <a:ext cx="1917337" cy="585455"/>
          </a:xfrm>
          <a:prstGeom prst="wedgeRoundRectCallout">
            <a:avLst>
              <a:gd name="adj1" fmla="val -65972"/>
              <a:gd name="adj2" fmla="val 11825"/>
              <a:gd name="adj3" fmla="val 16667"/>
            </a:avLst>
          </a:prstGeom>
          <a:solidFill>
            <a:srgbClr val="FFFFFF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40" b="0" i="0" u="none" strike="noStrike" kern="0" cap="none" spc="0" normalizeH="0" baseline="0" noProof="0" dirty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XX</a:t>
            </a:r>
            <a:r>
              <a:rPr kumimoji="1" lang="ja-JP" altLang="en-US" sz="1440" b="0" i="0" u="none" strike="noStrike" kern="0" cap="none" spc="0" normalizeH="0" baseline="0" noProof="0" dirty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さん、おはようございます</a:t>
            </a:r>
          </a:p>
        </p:txBody>
      </p:sp>
      <p:sp>
        <p:nvSpPr>
          <p:cNvPr id="30" name="Speech Bubble: Rectangle with Corners Rounded 9"/>
          <p:cNvSpPr/>
          <p:nvPr/>
        </p:nvSpPr>
        <p:spPr bwMode="auto">
          <a:xfrm>
            <a:off x="2127289" y="5387113"/>
            <a:ext cx="2029812" cy="1774458"/>
          </a:xfrm>
          <a:prstGeom prst="wedgeRoundRectCallout">
            <a:avLst>
              <a:gd name="adj1" fmla="val -65052"/>
              <a:gd name="adj2" fmla="val -24564"/>
              <a:gd name="adj3" fmla="val 16667"/>
            </a:avLst>
          </a:prstGeom>
          <a:solidFill>
            <a:srgbClr val="FFFFFF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40" b="0" i="0" u="none" strike="noStrike" kern="0" cap="none" spc="0" normalizeH="0" baseline="0" noProof="0" dirty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10</a:t>
            </a:r>
            <a:r>
              <a:rPr kumimoji="1" lang="ja-JP" altLang="en-US" sz="1440" b="0" i="0" u="none" strike="noStrike" kern="0" cap="none" spc="0" normalizeH="0" baseline="0" noProof="0" dirty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時－</a:t>
            </a:r>
            <a:r>
              <a:rPr kumimoji="1" lang="en-US" altLang="ja-JP" sz="1440" b="0" i="0" u="none" strike="noStrike" kern="0" cap="none" spc="0" normalizeH="0" baseline="0" noProof="0" dirty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12</a:t>
            </a:r>
            <a:r>
              <a:rPr kumimoji="1" lang="ja-JP" altLang="en-US" sz="1440" b="0" i="0" u="none" strike="noStrike" kern="0" cap="none" spc="0" normalizeH="0" baseline="0" noProof="0" dirty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時 お客様</a:t>
            </a:r>
            <a:r>
              <a:rPr kumimoji="1" lang="en-US" altLang="ja-JP" sz="1440" b="0" i="0" u="none" strike="noStrike" kern="0" cap="none" spc="0" normalizeH="0" baseline="0" noProof="0" dirty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MTG @</a:t>
            </a:r>
            <a:r>
              <a:rPr kumimoji="1" lang="ja-JP" altLang="en-US" sz="1440" b="0" i="0" u="none" strike="noStrike" kern="0" cap="none" spc="0" normalizeH="0" baseline="0" noProof="0" dirty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箱崎</a:t>
            </a:r>
            <a:endParaRPr kumimoji="1" lang="en-US" altLang="ja-JP" sz="1440" b="0" i="0" u="none" strike="noStrike" kern="0" cap="none" spc="0" normalizeH="0" baseline="0" noProof="0" dirty="0">
              <a:ln>
                <a:noFill/>
              </a:ln>
              <a:solidFill>
                <a:srgbClr val="005A8E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  <a:p>
            <a:pPr marL="0" marR="0" lvl="0" indent="0" algn="ctr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40" b="0" i="0" u="none" strike="noStrike" kern="0" cap="none" spc="0" normalizeH="0" baseline="0" noProof="0" dirty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…</a:t>
            </a:r>
          </a:p>
          <a:p>
            <a:pPr marL="0" marR="0" lvl="0" indent="0" algn="ctr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40" b="0" i="0" u="none" strike="noStrike" kern="0" cap="none" spc="0" normalizeH="0" baseline="0" noProof="0" dirty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19</a:t>
            </a:r>
            <a:r>
              <a:rPr kumimoji="1" lang="ja-JP" altLang="en-US" sz="1440" b="0" i="0" u="none" strike="noStrike" kern="0" cap="none" spc="0" normalizeH="0" baseline="0" noProof="0" dirty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時</a:t>
            </a:r>
            <a:r>
              <a:rPr kumimoji="1" lang="en-US" altLang="ja-JP" sz="1440" b="0" i="0" u="none" strike="noStrike" kern="0" cap="none" spc="0" normalizeH="0" baseline="0" noProof="0" dirty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kumimoji="1" lang="ja-JP" altLang="en-US" sz="1440" b="0" i="0" u="none" strike="noStrike" kern="0" cap="none" spc="0" normalizeH="0" baseline="0" noProof="0" dirty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新人歓迎会 </a:t>
            </a:r>
            <a:r>
              <a:rPr kumimoji="1" lang="en-US" altLang="ja-JP" sz="1440" b="0" i="0" u="none" strike="noStrike" kern="0" cap="none" spc="0" normalizeH="0" baseline="0" noProof="0" dirty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@</a:t>
            </a:r>
            <a:r>
              <a:rPr kumimoji="1" lang="ja-JP" altLang="en-US" sz="1440" b="0" i="0" u="none" strike="noStrike" kern="0" cap="none" spc="0" normalizeH="0" baseline="0" noProof="0" dirty="0">
                <a:ln>
                  <a:noFill/>
                </a:ln>
                <a:solidFill>
                  <a:srgbClr val="005A8E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銀座</a:t>
            </a:r>
            <a:endParaRPr kumimoji="1" lang="en-US" altLang="ja-JP" sz="1440" b="0" i="0" u="none" strike="noStrike" kern="0" cap="none" spc="0" normalizeH="0" baseline="0" noProof="0" dirty="0">
              <a:ln>
                <a:noFill/>
              </a:ln>
              <a:solidFill>
                <a:srgbClr val="005A8E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1" name="Speech Bubble: Rectangle with Corners Rounded 10"/>
          <p:cNvSpPr/>
          <p:nvPr/>
        </p:nvSpPr>
        <p:spPr bwMode="auto">
          <a:xfrm>
            <a:off x="2268783" y="4646248"/>
            <a:ext cx="2244244" cy="585455"/>
          </a:xfrm>
          <a:prstGeom prst="wedgeRoundRectCallout">
            <a:avLst>
              <a:gd name="adj1" fmla="val 67742"/>
              <a:gd name="adj2" fmla="val 8844"/>
              <a:gd name="adj3" fmla="val 16667"/>
            </a:avLst>
          </a:prstGeom>
          <a:solidFill>
            <a:srgbClr val="66FF66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algn="ctr" defTabSz="1097280"/>
            <a:r>
              <a:rPr kumimoji="1" lang="ja-JP" altLang="en-US" sz="1440" kern="0" dirty="0">
                <a:solidFill>
                  <a:srgbClr val="005A8E"/>
                </a:solidFill>
                <a:latin typeface="Meiryo" charset="-128"/>
                <a:ea typeface="Meiryo" charset="-128"/>
                <a:cs typeface="Meiryo" charset="-128"/>
              </a:rPr>
              <a:t>今日の予定を教えて</a:t>
            </a:r>
          </a:p>
        </p:txBody>
      </p:sp>
      <p:cxnSp>
        <p:nvCxnSpPr>
          <p:cNvPr id="33" name="Straight Arrow Connector 13"/>
          <p:cNvCxnSpPr/>
          <p:nvPr/>
        </p:nvCxnSpPr>
        <p:spPr bwMode="auto">
          <a:xfrm>
            <a:off x="5043672" y="4902236"/>
            <a:ext cx="3711382" cy="8167"/>
          </a:xfrm>
          <a:prstGeom prst="straightConnector1">
            <a:avLst/>
          </a:prstGeom>
          <a:solidFill>
            <a:srgbClr val="FFFFFF"/>
          </a:solidFill>
          <a:ln w="57150" cap="flat" cmpd="sng" algn="ctr">
            <a:solidFill>
              <a:srgbClr val="3B4B54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19"/>
          <p:cNvSpPr txBox="1"/>
          <p:nvPr/>
        </p:nvSpPr>
        <p:spPr>
          <a:xfrm>
            <a:off x="5346914" y="4356907"/>
            <a:ext cx="268054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10972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kern="0" dirty="0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Assistant</a:t>
            </a: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kumimoji="1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を呼び出す</a:t>
            </a:r>
          </a:p>
        </p:txBody>
      </p:sp>
      <p:sp>
        <p:nvSpPr>
          <p:cNvPr id="36" name="TextBox 24"/>
          <p:cNvSpPr txBox="1"/>
          <p:nvPr/>
        </p:nvSpPr>
        <p:spPr>
          <a:xfrm>
            <a:off x="5374025" y="6347418"/>
            <a:ext cx="326243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10972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回答メッセージを受け取る</a:t>
            </a:r>
          </a:p>
        </p:txBody>
      </p:sp>
      <p:cxnSp>
        <p:nvCxnSpPr>
          <p:cNvPr id="37" name="Straight Arrow Connector 25"/>
          <p:cNvCxnSpPr/>
          <p:nvPr/>
        </p:nvCxnSpPr>
        <p:spPr bwMode="auto">
          <a:xfrm flipH="1">
            <a:off x="5112027" y="6188250"/>
            <a:ext cx="3574672" cy="0"/>
          </a:xfrm>
          <a:prstGeom prst="straightConnector1">
            <a:avLst/>
          </a:prstGeom>
          <a:solidFill>
            <a:srgbClr val="FFFFFF"/>
          </a:solidFill>
          <a:ln w="57150" cap="flat" cmpd="sng" algn="ctr">
            <a:solidFill>
              <a:srgbClr val="3B4B54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Rectangle 5"/>
          <p:cNvSpPr/>
          <p:nvPr/>
        </p:nvSpPr>
        <p:spPr bwMode="auto">
          <a:xfrm>
            <a:off x="9162535" y="3484385"/>
            <a:ext cx="3819603" cy="4188624"/>
          </a:xfrm>
          <a:prstGeom prst="rect">
            <a:avLst/>
          </a:prstGeom>
          <a:noFill/>
          <a:ln w="28575" cap="flat" cmpd="sng" algn="ctr">
            <a:solidFill>
              <a:srgbClr val="00649D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1" name="TextBox 7"/>
          <p:cNvSpPr txBox="1"/>
          <p:nvPr/>
        </p:nvSpPr>
        <p:spPr>
          <a:xfrm>
            <a:off x="9740689" y="3679536"/>
            <a:ext cx="2459134" cy="3508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 defTabSz="1097280" fontAlgn="base"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680" dirty="0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今日の予定を教えて</a:t>
            </a:r>
          </a:p>
        </p:txBody>
      </p:sp>
      <p:sp>
        <p:nvSpPr>
          <p:cNvPr id="42" name="TextBox 21"/>
          <p:cNvSpPr txBox="1"/>
          <p:nvPr/>
        </p:nvSpPr>
        <p:spPr>
          <a:xfrm>
            <a:off x="9740689" y="7187485"/>
            <a:ext cx="2921205" cy="3508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1680" dirty="0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10</a:t>
            </a:r>
            <a:r>
              <a:rPr kumimoji="1" lang="ja-JP" altLang="en-US" sz="1680" dirty="0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時</a:t>
            </a:r>
            <a:r>
              <a:rPr kumimoji="1" lang="en-US" altLang="ja-JP" sz="1680" dirty="0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-12</a:t>
            </a:r>
            <a:r>
              <a:rPr kumimoji="1" lang="ja-JP" altLang="en-US" sz="1680" dirty="0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時 お客様</a:t>
            </a:r>
            <a:r>
              <a:rPr kumimoji="1" lang="en-US" altLang="ja-JP" sz="1680" dirty="0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MTG...</a:t>
            </a:r>
            <a:endParaRPr kumimoji="1" lang="ja-JP" altLang="en-US" sz="1680" dirty="0">
              <a:solidFill>
                <a:srgbClr val="00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3" name="Down Arrow 7"/>
          <p:cNvSpPr/>
          <p:nvPr/>
        </p:nvSpPr>
        <p:spPr>
          <a:xfrm>
            <a:off x="10489928" y="4131228"/>
            <a:ext cx="960656" cy="344188"/>
          </a:xfrm>
          <a:prstGeom prst="downArrow">
            <a:avLst/>
          </a:prstGeom>
          <a:noFill/>
          <a:ln w="12700" cap="flat" cmpd="sng" algn="ctr">
            <a:solidFill>
              <a:srgbClr val="808080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ja-JP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972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2160" kern="0" dirty="0">
              <a:solidFill>
                <a:sysClr val="windowText" lastClr="00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5" name="TextBox 41"/>
          <p:cNvSpPr txBox="1"/>
          <p:nvPr/>
        </p:nvSpPr>
        <p:spPr>
          <a:xfrm>
            <a:off x="9320561" y="5826300"/>
            <a:ext cx="35892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defTabSz="10972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2000" b="1" kern="0" dirty="0">
                <a:solidFill>
                  <a:srgbClr val="83D1F5">
                    <a:lumMod val="75000"/>
                  </a:srgbClr>
                </a:solidFill>
                <a:latin typeface="Meiryo" charset="-128"/>
                <a:ea typeface="Meiryo" charset="-128"/>
                <a:cs typeface="Meiryo" charset="-128"/>
              </a:rPr>
              <a:t>対話フロー</a:t>
            </a:r>
            <a:r>
              <a:rPr kumimoji="0" lang="ja-JP" altLang="en-US" sz="2000" kern="0" dirty="0">
                <a:solidFill>
                  <a:sysClr val="windowText" lastClr="000000"/>
                </a:solidFill>
                <a:latin typeface="Meiryo" charset="-128"/>
                <a:ea typeface="Meiryo" charset="-128"/>
                <a:cs typeface="Meiryo" charset="-128"/>
              </a:rPr>
              <a:t>に沿って、意図と目的語に対する応答メッセージを返す</a:t>
            </a:r>
            <a:endParaRPr kumimoji="0" lang="en-US" altLang="ja-JP" sz="2000" kern="0" dirty="0">
              <a:solidFill>
                <a:sysClr val="windowText" lastClr="00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7" name="Rectangle 11"/>
          <p:cNvSpPr/>
          <p:nvPr/>
        </p:nvSpPr>
        <p:spPr>
          <a:xfrm>
            <a:off x="9234907" y="4556962"/>
            <a:ext cx="3674858" cy="771807"/>
          </a:xfrm>
          <a:prstGeom prst="rect">
            <a:avLst/>
          </a:prstGeom>
          <a:noFill/>
          <a:ln w="12700" cap="flat" cmpd="sng" algn="ctr">
            <a:solidFill>
              <a:srgbClr val="808080">
                <a:lumMod val="60000"/>
                <a:lumOff val="40000"/>
              </a:srgbClr>
            </a:solidFill>
            <a:prstDash val="dash"/>
            <a:miter lim="800000"/>
          </a:ln>
          <a:effectLst/>
        </p:spPr>
        <p:txBody>
          <a:bodyPr lIns="0" tIns="43200" rIns="0" bIns="0" anchor="ctr"/>
          <a:lstStyle>
            <a:defPPr>
              <a:defRPr lang="ja-JP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972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2000" b="1" kern="0" dirty="0">
                <a:solidFill>
                  <a:srgbClr val="19ADFF"/>
                </a:solidFill>
                <a:latin typeface="Meiryo" charset="-128"/>
                <a:ea typeface="Meiryo" charset="-128"/>
                <a:cs typeface="Meiryo" charset="-128"/>
              </a:rPr>
              <a:t>意図</a:t>
            </a:r>
            <a:r>
              <a:rPr kumimoji="0" lang="ja-JP" altLang="en-US" sz="2000" b="1" kern="0" dirty="0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：「知りたい」</a:t>
            </a:r>
            <a:endParaRPr kumimoji="0" lang="en-US" altLang="ja-JP" sz="2000" b="1" kern="0" dirty="0">
              <a:solidFill>
                <a:srgbClr val="000000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 defTabSz="10972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2000" b="1" kern="0" dirty="0">
                <a:solidFill>
                  <a:srgbClr val="19ADFF"/>
                </a:solidFill>
                <a:latin typeface="Meiryo" charset="-128"/>
                <a:ea typeface="Meiryo" charset="-128"/>
                <a:cs typeface="Meiryo" charset="-128"/>
              </a:rPr>
              <a:t>目的語</a:t>
            </a:r>
            <a:r>
              <a:rPr kumimoji="0" lang="ja-JP" altLang="en-US" sz="2000" b="1" kern="0" dirty="0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：「今日」「予定」</a:t>
            </a:r>
            <a:endParaRPr kumimoji="0" lang="en-US" altLang="ja-JP" sz="2000" b="1" kern="0" dirty="0">
              <a:solidFill>
                <a:srgbClr val="00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1" name="Content Placeholder 2"/>
          <p:cNvSpPr>
            <a:spLocks noGrp="1"/>
          </p:cNvSpPr>
          <p:nvPr>
            <p:ph idx="1"/>
          </p:nvPr>
        </p:nvSpPr>
        <p:spPr>
          <a:xfrm>
            <a:off x="1202252" y="1048961"/>
            <a:ext cx="12807844" cy="1857302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en-US" altLang="ja-JP" sz="280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Assistant</a:t>
            </a:r>
            <a:r>
              <a:rPr kumimoji="1" lang="ja-JP" altLang="en-US" sz="280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は</a:t>
            </a:r>
            <a:r>
              <a:rPr lang="ja-JP" altLang="en-US" sz="2800" b="1" dirty="0">
                <a:solidFill>
                  <a:schemeClr val="accent1">
                    <a:lumMod val="5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チャットボットを実装するための</a:t>
            </a:r>
            <a:r>
              <a:rPr lang="en-US" altLang="ja-JP" sz="2800" b="1" dirty="0">
                <a:solidFill>
                  <a:schemeClr val="accent1">
                    <a:lumMod val="5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API</a:t>
            </a:r>
            <a:r>
              <a:rPr kumimoji="1" lang="ja-JP" altLang="en-US" sz="280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です</a:t>
            </a:r>
            <a:endParaRPr lang="en-US" altLang="ja-JP" sz="2800" dirty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lvl="1">
              <a:buFont typeface="Wingdings" charset="2"/>
              <a:buChar char="n"/>
            </a:pPr>
            <a:r>
              <a:rPr lang="ja-JP" altLang="en-US" sz="240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ユーザの発言の意図を理解し、その意図に応じて応答メッセージを返します</a:t>
            </a:r>
            <a:endParaRPr lang="en-US" altLang="ja-JP" sz="2400" dirty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lvl="1">
              <a:buFont typeface="Wingdings" charset="2"/>
              <a:buChar char="n"/>
            </a:pPr>
            <a:r>
              <a:rPr lang="ja-JP" altLang="en-US" sz="240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会話に必要な情報をやりとりをしながら抜き出し、適切な応答を選択します</a:t>
            </a:r>
            <a:endParaRPr lang="en-US" altLang="ja-JP" sz="2400" dirty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7" name="Down Arrow 7"/>
          <p:cNvSpPr/>
          <p:nvPr/>
        </p:nvSpPr>
        <p:spPr>
          <a:xfrm>
            <a:off x="10642328" y="6749935"/>
            <a:ext cx="960656" cy="344188"/>
          </a:xfrm>
          <a:prstGeom prst="downArrow">
            <a:avLst/>
          </a:prstGeom>
          <a:noFill/>
          <a:ln w="12700" cap="flat" cmpd="sng" algn="ctr">
            <a:solidFill>
              <a:srgbClr val="808080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ja-JP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972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2160" kern="0" dirty="0">
              <a:solidFill>
                <a:sysClr val="windowText" lastClr="00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61" name="図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6699" y="2781923"/>
            <a:ext cx="985136" cy="1123887"/>
          </a:xfrm>
          <a:prstGeom prst="rect">
            <a:avLst/>
          </a:prstGeom>
        </p:spPr>
      </p:pic>
      <p:sp>
        <p:nvSpPr>
          <p:cNvPr id="62" name="Down Arrow 7"/>
          <p:cNvSpPr/>
          <p:nvPr/>
        </p:nvSpPr>
        <p:spPr>
          <a:xfrm>
            <a:off x="10642328" y="5395510"/>
            <a:ext cx="960656" cy="344188"/>
          </a:xfrm>
          <a:prstGeom prst="downArrow">
            <a:avLst/>
          </a:prstGeom>
          <a:noFill/>
          <a:ln w="12700" cap="flat" cmpd="sng" algn="ctr">
            <a:solidFill>
              <a:srgbClr val="808080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ja-JP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972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2160" kern="0" dirty="0">
              <a:solidFill>
                <a:sysClr val="windowText" lastClr="00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18380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145171-974D-5D4C-9C67-059CDE59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プログラムをデプロイする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7B4C5F-59C1-8B48-BA51-83F6AB34DD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868430"/>
            <a:ext cx="13106400" cy="5478066"/>
          </a:xfrm>
          <a:prstGeom prst="rect">
            <a:avLst/>
          </a:prstGeom>
        </p:spPr>
      </p:pic>
      <p:sp>
        <p:nvSpPr>
          <p:cNvPr id="5" name="正方形/長方形 6">
            <a:extLst>
              <a:ext uri="{FF2B5EF4-FFF2-40B4-BE49-F238E27FC236}">
                <a16:creationId xmlns:a16="http://schemas.microsoft.com/office/drawing/2014/main" id="{28CA1C15-52F5-194B-AC3F-77C358905723}"/>
              </a:ext>
            </a:extLst>
          </p:cNvPr>
          <p:cNvSpPr/>
          <p:nvPr/>
        </p:nvSpPr>
        <p:spPr>
          <a:xfrm>
            <a:off x="1058477" y="1010950"/>
            <a:ext cx="13002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プログラムをデプロイします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角丸四角形 10">
            <a:extLst>
              <a:ext uri="{FF2B5EF4-FFF2-40B4-BE49-F238E27FC236}">
                <a16:creationId xmlns:a16="http://schemas.microsoft.com/office/drawing/2014/main" id="{0A427781-04CD-364B-9677-6F85F5AD386F}"/>
              </a:ext>
            </a:extLst>
          </p:cNvPr>
          <p:cNvSpPr/>
          <p:nvPr/>
        </p:nvSpPr>
        <p:spPr>
          <a:xfrm>
            <a:off x="11683999" y="1729120"/>
            <a:ext cx="1683655" cy="6582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7" name="Line Callout 2 14">
            <a:extLst>
              <a:ext uri="{FF2B5EF4-FFF2-40B4-BE49-F238E27FC236}">
                <a16:creationId xmlns:a16="http://schemas.microsoft.com/office/drawing/2014/main" id="{1A40E1A8-96EE-C949-B9A4-0784D1B1E047}"/>
              </a:ext>
            </a:extLst>
          </p:cNvPr>
          <p:cNvSpPr/>
          <p:nvPr/>
        </p:nvSpPr>
        <p:spPr>
          <a:xfrm>
            <a:off x="10943771" y="762996"/>
            <a:ext cx="3454400" cy="597646"/>
          </a:xfrm>
          <a:prstGeom prst="borderCallout2">
            <a:avLst>
              <a:gd name="adj1" fmla="val 101283"/>
              <a:gd name="adj2" fmla="val 9973"/>
              <a:gd name="adj3" fmla="val 145372"/>
              <a:gd name="adj4" fmla="val 9728"/>
              <a:gd name="adj5" fmla="val 181759"/>
              <a:gd name="adj6" fmla="val 21059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1. </a:t>
            </a:r>
            <a:r>
              <a:rPr lang="ja-JP" altLang="en-US" sz="2400"/>
              <a:t>デプロイをクリック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236629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29A22-0DDE-9C46-BDB1-E7D84F055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チャットボット画面を呼び出し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093632-D999-6B4C-92A4-48486B074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5" y="2071911"/>
            <a:ext cx="8839200" cy="167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60A7ED-2B73-6B47-BA0A-B2AEFFD406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8571" y="3891480"/>
            <a:ext cx="11001828" cy="433811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E7FE03A-6235-0747-8269-7E6608170C8B}"/>
              </a:ext>
            </a:extLst>
          </p:cNvPr>
          <p:cNvSpPr/>
          <p:nvPr/>
        </p:nvSpPr>
        <p:spPr>
          <a:xfrm>
            <a:off x="1058477" y="894838"/>
            <a:ext cx="13002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以下の要領でチャットボットの画面を呼び出します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角丸四角形 10">
            <a:extLst>
              <a:ext uri="{FF2B5EF4-FFF2-40B4-BE49-F238E27FC236}">
                <a16:creationId xmlns:a16="http://schemas.microsoft.com/office/drawing/2014/main" id="{F2F93D6E-1886-2641-8469-A9F5BEC2E2DE}"/>
              </a:ext>
            </a:extLst>
          </p:cNvPr>
          <p:cNvSpPr/>
          <p:nvPr/>
        </p:nvSpPr>
        <p:spPr>
          <a:xfrm>
            <a:off x="3120571" y="2038222"/>
            <a:ext cx="2844802" cy="4839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9" name="Line Callout 2 14">
            <a:extLst>
              <a:ext uri="{FF2B5EF4-FFF2-40B4-BE49-F238E27FC236}">
                <a16:creationId xmlns:a16="http://schemas.microsoft.com/office/drawing/2014/main" id="{1787F8A8-9EBB-9B47-A650-063E69BA7C2D}"/>
              </a:ext>
            </a:extLst>
          </p:cNvPr>
          <p:cNvSpPr/>
          <p:nvPr/>
        </p:nvSpPr>
        <p:spPr>
          <a:xfrm>
            <a:off x="4789715" y="1426175"/>
            <a:ext cx="9564914" cy="597646"/>
          </a:xfrm>
          <a:prstGeom prst="borderCallout2">
            <a:avLst>
              <a:gd name="adj1" fmla="val 40569"/>
              <a:gd name="adj2" fmla="val 309"/>
              <a:gd name="adj3" fmla="val 40943"/>
              <a:gd name="adj4" fmla="val -7514"/>
              <a:gd name="adj5" fmla="val 101617"/>
              <a:gd name="adj6" fmla="val -9355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1. Node-RED</a:t>
            </a:r>
            <a:r>
              <a:rPr lang="ja-JP" altLang="en-US" sz="2400"/>
              <a:t>の</a:t>
            </a:r>
            <a:r>
              <a:rPr lang="en-US" altLang="ja-JP" sz="2400" dirty="0"/>
              <a:t>URL</a:t>
            </a:r>
            <a:r>
              <a:rPr lang="ja-JP" altLang="en-US" sz="2400"/>
              <a:t>の「</a:t>
            </a:r>
            <a:r>
              <a:rPr lang="en-US" altLang="ja-JP" sz="2400" dirty="0"/>
              <a:t>https://</a:t>
            </a:r>
            <a:r>
              <a:rPr lang="ja-JP" altLang="en-US" sz="2400"/>
              <a:t>」から「</a:t>
            </a:r>
            <a:r>
              <a:rPr lang="en-US" altLang="ja-JP" sz="2400" dirty="0"/>
              <a:t>.</a:t>
            </a:r>
            <a:r>
              <a:rPr lang="en-US" altLang="ja-JP" sz="2400" dirty="0" err="1"/>
              <a:t>mybluemix.net</a:t>
            </a:r>
            <a:r>
              <a:rPr lang="ja-JP" altLang="en-US" sz="2400"/>
              <a:t>」までをコピー</a:t>
            </a:r>
            <a:endParaRPr lang="en-US" altLang="ja-JP" sz="2400" dirty="0"/>
          </a:p>
        </p:txBody>
      </p:sp>
      <p:sp>
        <p:nvSpPr>
          <p:cNvPr id="10" name="角丸四角形 10">
            <a:extLst>
              <a:ext uri="{FF2B5EF4-FFF2-40B4-BE49-F238E27FC236}">
                <a16:creationId xmlns:a16="http://schemas.microsoft.com/office/drawing/2014/main" id="{B783C28D-7A80-4E4C-9704-8AC73BB35728}"/>
              </a:ext>
            </a:extLst>
          </p:cNvPr>
          <p:cNvSpPr/>
          <p:nvPr/>
        </p:nvSpPr>
        <p:spPr>
          <a:xfrm>
            <a:off x="5385256" y="3846482"/>
            <a:ext cx="3824059" cy="4839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1" name="Line Callout 2 14">
            <a:extLst>
              <a:ext uri="{FF2B5EF4-FFF2-40B4-BE49-F238E27FC236}">
                <a16:creationId xmlns:a16="http://schemas.microsoft.com/office/drawing/2014/main" id="{8F5DCD64-DCE2-F343-B431-2EF5C79D84AF}"/>
              </a:ext>
            </a:extLst>
          </p:cNvPr>
          <p:cNvSpPr/>
          <p:nvPr/>
        </p:nvSpPr>
        <p:spPr>
          <a:xfrm>
            <a:off x="6023431" y="3120214"/>
            <a:ext cx="8476343" cy="597646"/>
          </a:xfrm>
          <a:prstGeom prst="borderCallout2">
            <a:avLst>
              <a:gd name="adj1" fmla="val 40569"/>
              <a:gd name="adj2" fmla="val 309"/>
              <a:gd name="adj3" fmla="val 40942"/>
              <a:gd name="adj4" fmla="val -2720"/>
              <a:gd name="adj5" fmla="val 125902"/>
              <a:gd name="adj6" fmla="val -4918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algn="ctr" defTabSz="1012900">
              <a:spcBef>
                <a:spcPct val="20000"/>
              </a:spcBef>
              <a:buSzPct val="100000"/>
            </a:pPr>
            <a:r>
              <a:rPr lang="en-US" altLang="ja-JP" sz="2400" dirty="0"/>
              <a:t>2. </a:t>
            </a:r>
            <a:r>
              <a:rPr lang="ja-JP" altLang="en-US" sz="2400"/>
              <a:t>「･･･</a:t>
            </a:r>
            <a:r>
              <a:rPr lang="en-US" altLang="ja-JP" sz="2400" dirty="0"/>
              <a:t>.</a:t>
            </a:r>
            <a:r>
              <a:rPr lang="en-US" altLang="ja-JP" sz="2400" dirty="0" err="1"/>
              <a:t>mybluemix.net</a:t>
            </a:r>
            <a:r>
              <a:rPr lang="ja-JP" altLang="en-US" sz="2400"/>
              <a:t>」の後ろに「</a:t>
            </a:r>
            <a:r>
              <a:rPr lang="en-US" altLang="ja-JP" sz="2400" dirty="0"/>
              <a:t>/bot2</a:t>
            </a:r>
            <a:r>
              <a:rPr lang="ja-JP" altLang="en-US" sz="2400"/>
              <a:t>」を付けて呼び出し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5267700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2D7BC8-4D4C-FA47-BF61-98D1BBF78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チャットボットを実行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03F2A-4A60-5349-8E93-E851A75233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741" y="1848945"/>
            <a:ext cx="12781343" cy="6380655"/>
          </a:xfrm>
          <a:prstGeom prst="rect">
            <a:avLst/>
          </a:prstGeom>
        </p:spPr>
      </p:pic>
      <p:sp>
        <p:nvSpPr>
          <p:cNvPr id="5" name="正方形/長方形 6">
            <a:extLst>
              <a:ext uri="{FF2B5EF4-FFF2-40B4-BE49-F238E27FC236}">
                <a16:creationId xmlns:a16="http://schemas.microsoft.com/office/drawing/2014/main" id="{D21600C9-7B80-1E46-A578-2B4EBD5E05D4}"/>
              </a:ext>
            </a:extLst>
          </p:cNvPr>
          <p:cNvSpPr/>
          <p:nvPr/>
        </p:nvSpPr>
        <p:spPr>
          <a:xfrm>
            <a:off x="1058477" y="894838"/>
            <a:ext cx="130020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「大阪マラソンに参加したい」と入力→「経済戦略局・・・」と応答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11480" indent="-411480">
              <a:buFont typeface="Wingdings" charset="2"/>
              <a:buChar char="n"/>
            </a:pP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続いて「ウェブ」と入力→「</a:t>
            </a:r>
            <a:r>
              <a:rPr lang="en-US" altLang="ja-JP" sz="280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URL</a:t>
            </a:r>
            <a:r>
              <a:rPr lang="ja-JP" altLang="en-US" sz="280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は・・・」と応答</a:t>
            </a:r>
            <a:endParaRPr lang="en-US" altLang="ja-JP" sz="28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24BE20-F645-C24E-A99A-1B09544F8D03}"/>
              </a:ext>
            </a:extLst>
          </p:cNvPr>
          <p:cNvSpPr/>
          <p:nvPr/>
        </p:nvSpPr>
        <p:spPr>
          <a:xfrm>
            <a:off x="8924392" y="5660570"/>
            <a:ext cx="5341257" cy="15820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Watson Assistant</a:t>
            </a:r>
            <a:r>
              <a:rPr lang="ja-JP" altLang="en-US"/>
              <a:t>のダイアログで定義したとおりの会話ができたら成功です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117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E00113-D0B3-D64B-A379-BD4413B80251}"/>
              </a:ext>
            </a:extLst>
          </p:cNvPr>
          <p:cNvSpPr txBox="1"/>
          <p:nvPr/>
        </p:nvSpPr>
        <p:spPr>
          <a:xfrm>
            <a:off x="0" y="3294743"/>
            <a:ext cx="1463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/>
              <a:t>お疲れ様でした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820148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おまけ</a:t>
            </a:r>
          </a:p>
        </p:txBody>
      </p:sp>
    </p:spTree>
    <p:extLst>
      <p:ext uri="{BB962C8B-B14F-4D97-AF65-F5344CB8AC3E}">
        <p14:creationId xmlns:p14="http://schemas.microsoft.com/office/powerpoint/2010/main" val="7701440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スロット機能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07893" y="992653"/>
            <a:ext cx="123386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Assistant</a:t>
            </a:r>
            <a:r>
              <a:rPr lang="ja-JP" altLang="en-US" sz="2800">
                <a:latin typeface="Meiryo" charset="-128"/>
                <a:ea typeface="Meiryo" charset="-128"/>
                <a:cs typeface="Meiryo" charset="-128"/>
              </a:rPr>
              <a:t>では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、複数の項目をまとめて聞き、答えさせることもできます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  <a:p>
            <a:pPr marL="1074420" lvl="1" indent="-342900">
              <a:buFont typeface="Wingdings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「スロット」と呼ばれる機能を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ON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にすることで使用可能になります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  <a:p>
            <a:pPr marL="1074420" lvl="1" indent="-342900">
              <a:buFont typeface="Wingdings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入力する順番や個数を意識する必要なく、入力ができます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3" name="正方形/長方形 22"/>
          <p:cNvSpPr/>
          <p:nvPr/>
        </p:nvSpPr>
        <p:spPr bwMode="auto">
          <a:xfrm>
            <a:off x="5506187" y="3990543"/>
            <a:ext cx="7341133" cy="3027432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400">
              <a:spcBef>
                <a:spcPct val="20000"/>
              </a:spcBef>
              <a:buSzPct val="100000"/>
              <a:buFont typeface="Wingdings" panose="05000000000000000000" pitchFamily="2" charset="2"/>
              <a:buNone/>
            </a:pPr>
            <a:endParaRPr kumimoji="1" lang="ja-JP" altLang="en-US" sz="2400">
              <a:solidFill>
                <a:srgbClr val="26343F"/>
              </a:solidFill>
              <a:latin typeface="Helvetica" panose="020B0604020202020204" pitchFamily="34" charset="0"/>
              <a:cs typeface="メイリオ" panose="020B0604030504040204" pitchFamily="50" charset="-128"/>
            </a:endParaRPr>
          </a:p>
        </p:txBody>
      </p:sp>
      <p:graphicFrame>
        <p:nvGraphicFramePr>
          <p:cNvPr id="24" name="コンテンツ プレースホルダー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8524752"/>
              </p:ext>
            </p:extLst>
          </p:nvPr>
        </p:nvGraphicFramePr>
        <p:xfrm>
          <a:off x="6008641" y="4763642"/>
          <a:ext cx="6655799" cy="2072640"/>
        </p:xfrm>
        <a:graphic>
          <a:graphicData uri="http://schemas.openxmlformats.org/drawingml/2006/table">
            <a:tbl>
              <a:tblPr firstRow="1" bandRow="1"/>
              <a:tblGrid>
                <a:gridCol w="1611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5602"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1pPr>
                      <a:lvl2pPr marL="45720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2pPr>
                      <a:lvl3pPr marL="91440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3pPr>
                      <a:lvl4pPr marL="137160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4pPr>
                      <a:lvl5pPr marL="182880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5pPr>
                      <a:lvl6pPr marL="228600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6pPr>
                      <a:lvl7pPr marL="274320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7pPr>
                      <a:lvl8pPr marL="320040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8pPr>
                      <a:lvl9pPr marL="365760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9pPr>
                    </a:lstStyle>
                    <a:p>
                      <a:r>
                        <a:rPr kumimoji="1" lang="ja-JP" altLang="en-US" sz="2800" dirty="0"/>
                        <a:t>スロット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D1F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1pPr>
                      <a:lvl2pPr marL="45720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2pPr>
                      <a:lvl3pPr marL="91440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3pPr>
                      <a:lvl4pPr marL="137160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4pPr>
                      <a:lvl5pPr marL="182880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5pPr>
                      <a:lvl6pPr marL="228600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6pPr>
                      <a:lvl7pPr marL="274320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7pPr>
                      <a:lvl8pPr marL="320040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8pPr>
                      <a:lvl9pPr marL="3657600" algn="l" defTabSz="4572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9pPr>
                    </a:lstStyle>
                    <a:p>
                      <a:r>
                        <a:rPr kumimoji="1" lang="ja-JP" altLang="en-US" sz="2800" dirty="0"/>
                        <a:t>プロンプト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D1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602"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1pPr>
                      <a:lvl2pPr marL="457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2pPr>
                      <a:lvl3pPr marL="914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3pPr>
                      <a:lvl4pPr marL="1371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4pPr>
                      <a:lvl5pPr marL="18288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5pPr>
                      <a:lvl6pPr marL="22860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6pPr>
                      <a:lvl7pPr marL="2743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7pPr>
                      <a:lvl8pPr marL="3200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8pPr>
                      <a:lvl9pPr marL="3657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9pPr>
                    </a:lstStyle>
                    <a:p>
                      <a:r>
                        <a:rPr kumimoji="1" lang="ja-JP" altLang="en-US" sz="2800" dirty="0"/>
                        <a:t>人数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D1F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1pPr>
                      <a:lvl2pPr marL="457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2pPr>
                      <a:lvl3pPr marL="914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3pPr>
                      <a:lvl4pPr marL="1371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4pPr>
                      <a:lvl5pPr marL="18288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5pPr>
                      <a:lvl6pPr marL="22860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6pPr>
                      <a:lvl7pPr marL="2743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7pPr>
                      <a:lvl8pPr marL="3200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8pPr>
                      <a:lvl9pPr marL="3657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9pPr>
                    </a:lstStyle>
                    <a:p>
                      <a:r>
                        <a:rPr kumimoji="1" lang="ja-JP" altLang="en-US" sz="2800" dirty="0"/>
                        <a:t>何人でのご利用ですか？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D1F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602"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1pPr>
                      <a:lvl2pPr marL="457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2pPr>
                      <a:lvl3pPr marL="914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3pPr>
                      <a:lvl4pPr marL="1371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4pPr>
                      <a:lvl5pPr marL="18288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5pPr>
                      <a:lvl6pPr marL="22860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6pPr>
                      <a:lvl7pPr marL="2743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7pPr>
                      <a:lvl8pPr marL="3200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8pPr>
                      <a:lvl9pPr marL="3657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9pPr>
                    </a:lstStyle>
                    <a:p>
                      <a:r>
                        <a:rPr kumimoji="1" lang="ja-JP" altLang="en-US" sz="2800" dirty="0"/>
                        <a:t>日付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D1F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1pPr>
                      <a:lvl2pPr marL="457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2pPr>
                      <a:lvl3pPr marL="914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3pPr>
                      <a:lvl4pPr marL="1371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4pPr>
                      <a:lvl5pPr marL="18288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5pPr>
                      <a:lvl6pPr marL="22860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6pPr>
                      <a:lvl7pPr marL="2743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7pPr>
                      <a:lvl8pPr marL="3200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8pPr>
                      <a:lvl9pPr marL="3657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9pPr>
                    </a:lstStyle>
                    <a:p>
                      <a:r>
                        <a:rPr kumimoji="1" lang="ja-JP" altLang="en-US" sz="2800" dirty="0"/>
                        <a:t>日付を教えてください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D1F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602"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1pPr>
                      <a:lvl2pPr marL="457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2pPr>
                      <a:lvl3pPr marL="914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3pPr>
                      <a:lvl4pPr marL="1371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4pPr>
                      <a:lvl5pPr marL="18288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5pPr>
                      <a:lvl6pPr marL="22860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6pPr>
                      <a:lvl7pPr marL="2743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7pPr>
                      <a:lvl8pPr marL="3200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8pPr>
                      <a:lvl9pPr marL="3657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9pPr>
                    </a:lstStyle>
                    <a:p>
                      <a:r>
                        <a:rPr kumimoji="1" lang="ja-JP" altLang="en-US" sz="2800" dirty="0"/>
                        <a:t>時間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D1F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1pPr>
                      <a:lvl2pPr marL="457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2pPr>
                      <a:lvl3pPr marL="914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3pPr>
                      <a:lvl4pPr marL="1371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4pPr>
                      <a:lvl5pPr marL="18288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5pPr>
                      <a:lvl6pPr marL="22860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6pPr>
                      <a:lvl7pPr marL="2743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7pPr>
                      <a:lvl8pPr marL="3200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8pPr>
                      <a:lvl9pPr marL="3657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メイリオ"/>
                          <a:ea typeface="メイリオ"/>
                          <a:cs typeface="メイリオ"/>
                        </a:defRPr>
                      </a:lvl9pPr>
                    </a:lstStyle>
                    <a:p>
                      <a:r>
                        <a:rPr kumimoji="1" lang="ja-JP" altLang="en-US" sz="2800" dirty="0"/>
                        <a:t>時間は何時がいいですか？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D1F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テキスト ボックス 24"/>
          <p:cNvSpPr txBox="1"/>
          <p:nvPr/>
        </p:nvSpPr>
        <p:spPr>
          <a:xfrm>
            <a:off x="5603845" y="4133111"/>
            <a:ext cx="3776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800" b="1" dirty="0">
                <a:latin typeface="Arial" charset="0"/>
                <a:cs typeface="メイリオ" pitchFamily="50" charset="-128"/>
              </a:rPr>
              <a:t>if : #</a:t>
            </a:r>
            <a:r>
              <a:rPr kumimoji="1" lang="ja-JP" altLang="en-US" sz="2800" b="1" dirty="0">
                <a:latin typeface="Arial" charset="0"/>
                <a:cs typeface="メイリオ" pitchFamily="50" charset="-128"/>
              </a:rPr>
              <a:t>予約 </a:t>
            </a:r>
            <a:r>
              <a:rPr kumimoji="1" lang="en-US" altLang="ja-JP" sz="2800" dirty="0">
                <a:latin typeface="Arial" charset="0"/>
                <a:cs typeface="メイリオ" pitchFamily="50" charset="-128"/>
              </a:rPr>
              <a:t>(</a:t>
            </a:r>
            <a:r>
              <a:rPr kumimoji="1" lang="ja-JP" altLang="en-US" sz="2800" dirty="0">
                <a:latin typeface="Arial" charset="0"/>
                <a:cs typeface="メイリオ" pitchFamily="50" charset="-128"/>
              </a:rPr>
              <a:t>インテント</a:t>
            </a:r>
            <a:r>
              <a:rPr kumimoji="1" lang="en-US" altLang="ja-JP" sz="2800" dirty="0">
                <a:latin typeface="Arial" charset="0"/>
                <a:cs typeface="メイリオ" pitchFamily="50" charset="-128"/>
              </a:rPr>
              <a:t>)</a:t>
            </a:r>
            <a:endParaRPr kumimoji="1" lang="ja-JP" altLang="en-US" sz="2800" dirty="0">
              <a:latin typeface="Arial" charset="0"/>
              <a:cs typeface="メイリオ" pitchFamily="50" charset="-128"/>
            </a:endParaRPr>
          </a:p>
        </p:txBody>
      </p:sp>
      <p:cxnSp>
        <p:nvCxnSpPr>
          <p:cNvPr id="26" name="Straight Arrow Connector 7"/>
          <p:cNvCxnSpPr>
            <a:cxnSpLocks/>
          </p:cNvCxnSpPr>
          <p:nvPr/>
        </p:nvCxnSpPr>
        <p:spPr bwMode="auto">
          <a:xfrm flipV="1">
            <a:off x="1326247" y="4960036"/>
            <a:ext cx="4179940" cy="7120"/>
          </a:xfrm>
          <a:prstGeom prst="straightConnector1">
            <a:avLst/>
          </a:prstGeom>
          <a:solidFill>
            <a:srgbClr val="FFFFFF"/>
          </a:solidFill>
          <a:ln w="31750" cap="flat" cmpd="sng" algn="ctr">
            <a:solidFill>
              <a:srgbClr val="3B4B54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7"/>
          <p:cNvCxnSpPr>
            <a:cxnSpLocks/>
          </p:cNvCxnSpPr>
          <p:nvPr/>
        </p:nvCxnSpPr>
        <p:spPr bwMode="auto">
          <a:xfrm flipH="1" flipV="1">
            <a:off x="1220603" y="6041395"/>
            <a:ext cx="4285584" cy="0"/>
          </a:xfrm>
          <a:prstGeom prst="straightConnector1">
            <a:avLst/>
          </a:prstGeom>
          <a:solidFill>
            <a:srgbClr val="FFFFFF"/>
          </a:solidFill>
          <a:ln w="31750" cap="flat" cmpd="sng" algn="ctr">
            <a:solidFill>
              <a:srgbClr val="3B4B54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テキスト ボックス 27"/>
          <p:cNvSpPr txBox="1"/>
          <p:nvPr/>
        </p:nvSpPr>
        <p:spPr>
          <a:xfrm>
            <a:off x="675053" y="4240422"/>
            <a:ext cx="4735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800" dirty="0">
                <a:solidFill>
                  <a:srgbClr val="FF0000"/>
                </a:solidFill>
                <a:latin typeface="Arial" charset="0"/>
                <a:cs typeface="メイリオ" pitchFamily="50" charset="-128"/>
              </a:rPr>
              <a:t>19</a:t>
            </a:r>
            <a:r>
              <a:rPr kumimoji="1" lang="ja-JP" altLang="en-US" sz="2800" dirty="0">
                <a:solidFill>
                  <a:srgbClr val="FF0000"/>
                </a:solidFill>
                <a:latin typeface="Arial" charset="0"/>
                <a:cs typeface="メイリオ" pitchFamily="50" charset="-128"/>
              </a:rPr>
              <a:t>時</a:t>
            </a:r>
            <a:r>
              <a:rPr kumimoji="1" lang="ja-JP" altLang="en-US" sz="2800" dirty="0">
                <a:latin typeface="Arial" charset="0"/>
                <a:cs typeface="メイリオ" pitchFamily="50" charset="-128"/>
              </a:rPr>
              <a:t>から</a:t>
            </a:r>
            <a:r>
              <a:rPr kumimoji="1" lang="en-US" altLang="ja-JP" sz="2800" dirty="0">
                <a:solidFill>
                  <a:srgbClr val="FF0000"/>
                </a:solidFill>
                <a:latin typeface="Arial" charset="0"/>
                <a:cs typeface="メイリオ" pitchFamily="50" charset="-128"/>
              </a:rPr>
              <a:t>3</a:t>
            </a:r>
            <a:r>
              <a:rPr kumimoji="1" lang="ja-JP" altLang="en-US" sz="2800" dirty="0">
                <a:latin typeface="Arial" charset="0"/>
                <a:cs typeface="メイリオ" pitchFamily="50" charset="-128"/>
              </a:rPr>
              <a:t>名で予約をしたい</a:t>
            </a: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380989" y="6130759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2800" dirty="0">
                <a:latin typeface="Arial" charset="0"/>
                <a:cs typeface="メイリオ" pitchFamily="50" charset="-128"/>
              </a:rPr>
              <a:t>日付を教えてください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1899579" y="5224531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3200" b="1" dirty="0">
                <a:solidFill>
                  <a:srgbClr val="FF0000"/>
                </a:solidFill>
                <a:latin typeface="Arial" charset="0"/>
                <a:cs typeface="メイリオ" pitchFamily="50" charset="-128"/>
              </a:rPr>
              <a:t>✓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1899579" y="627389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3200" b="1" dirty="0">
                <a:solidFill>
                  <a:srgbClr val="FF0000"/>
                </a:solidFill>
                <a:latin typeface="Arial" charset="0"/>
                <a:cs typeface="メイリオ" pitchFamily="50" charset="-128"/>
              </a:rPr>
              <a:t>✓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07893" y="3164693"/>
            <a:ext cx="92845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u="sng" dirty="0"/>
              <a:t>例：</a:t>
            </a:r>
          </a:p>
        </p:txBody>
      </p:sp>
    </p:spTree>
    <p:extLst>
      <p:ext uri="{BB962C8B-B14F-4D97-AF65-F5344CB8AC3E}">
        <p14:creationId xmlns:p14="http://schemas.microsoft.com/office/powerpoint/2010/main" val="1465427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2303861"/>
            <a:ext cx="7920307" cy="5413375"/>
          </a:xfrm>
          <a:prstGeom prst="rect">
            <a:avLst/>
          </a:prstGeom>
        </p:spPr>
      </p:pic>
      <p:sp>
        <p:nvSpPr>
          <p:cNvPr id="10" name="四角形吹き出し 9"/>
          <p:cNvSpPr/>
          <p:nvPr/>
        </p:nvSpPr>
        <p:spPr>
          <a:xfrm>
            <a:off x="8956290" y="3064040"/>
            <a:ext cx="4046354" cy="4235115"/>
          </a:xfrm>
          <a:prstGeom prst="wedgeRectCallout">
            <a:avLst>
              <a:gd name="adj1" fmla="val -78545"/>
              <a:gd name="adj2" fmla="val -54237"/>
            </a:avLst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スロット機能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07893" y="992653"/>
            <a:ext cx="1362706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スロット機能を</a:t>
            </a:r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On</a:t>
            </a:r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にするためには、ノード編集画面の右上から設定します</a:t>
            </a: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  <a:p>
            <a:pPr marL="1074420" lvl="1" indent="-342900">
              <a:buFont typeface="Wingdings" charset="2"/>
              <a:buChar char="n"/>
            </a:pPr>
            <a:r>
              <a:rPr lang="ja-JP" altLang="en-US" sz="2400" dirty="0">
                <a:latin typeface="Meiryo" charset="-128"/>
                <a:ea typeface="Meiryo" charset="-128"/>
                <a:cs typeface="Meiryo" charset="-128"/>
              </a:rPr>
              <a:t>詳細な情報は公式ドキュメントを参照ください</a:t>
            </a:r>
            <a:endParaRPr lang="en-US" altLang="ja-JP" sz="2400" dirty="0">
              <a:latin typeface="Meiryo" charset="-128"/>
              <a:ea typeface="Meiryo" charset="-128"/>
              <a:cs typeface="Meiryo" charset="-128"/>
            </a:endParaRPr>
          </a:p>
          <a:p>
            <a:pPr marL="1074420" lvl="1" indent="-342900">
              <a:buFont typeface="Wingdings" charset="2"/>
              <a:buChar char="n"/>
            </a:pPr>
            <a:r>
              <a:rPr lang="ja-JP" altLang="en-US" sz="2400" dirty="0">
                <a:latin typeface="Meiryo" charset="-128"/>
                <a:ea typeface="Meiryo" charset="-128"/>
                <a:cs typeface="Meiryo" charset="-128"/>
              </a:rPr>
              <a:t>この設定で</a:t>
            </a:r>
            <a:r>
              <a:rPr lang="en-US" altLang="ja-JP" sz="2400" dirty="0">
                <a:latin typeface="Meiryo" charset="-128"/>
                <a:ea typeface="Meiryo" charset="-128"/>
                <a:cs typeface="Meiryo" charset="-128"/>
              </a:rPr>
              <a:t>Web</a:t>
            </a:r>
            <a:r>
              <a:rPr lang="ja-JP" altLang="en-US" sz="2400" dirty="0">
                <a:latin typeface="Meiryo" charset="-128"/>
                <a:ea typeface="Meiryo" charset="-128"/>
                <a:cs typeface="Meiryo" charset="-128"/>
              </a:rPr>
              <a:t>アプリを実装する場合は</a:t>
            </a:r>
            <a:r>
              <a:rPr lang="en-US" altLang="ja-JP" sz="2400" dirty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2400" dirty="0">
                <a:latin typeface="Meiryo" charset="-128"/>
                <a:ea typeface="Meiryo" charset="-128"/>
                <a:cs typeface="Meiryo" charset="-128"/>
              </a:rPr>
              <a:t>側のフローを変更する必要があります</a:t>
            </a:r>
            <a:endParaRPr lang="en-US" altLang="ja-JP" sz="24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" name="角丸四角形 17"/>
          <p:cNvSpPr/>
          <p:nvPr/>
        </p:nvSpPr>
        <p:spPr>
          <a:xfrm>
            <a:off x="6604603" y="2453392"/>
            <a:ext cx="1187214" cy="4191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3480">
              <a:solidFill>
                <a:srgbClr val="FFFFFF"/>
              </a:solidFill>
              <a:latin typeface="Meiryo UI" charset="-128"/>
              <a:ea typeface="Meiryo UI" charset="-128"/>
              <a:cs typeface="Meiryo UI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2716077" y="7766561"/>
            <a:ext cx="10551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hlinkClick r:id="rId3"/>
              </a:rPr>
              <a:t>https://console.</a:t>
            </a:r>
            <a:r>
              <a:rPr lang="en-US" altLang="ja-JP" sz="2000" dirty="0">
                <a:hlinkClick r:id="rId3"/>
              </a:rPr>
              <a:t>bluemix</a:t>
            </a:r>
            <a:r>
              <a:rPr lang="ja-JP" altLang="en-US" sz="2000" dirty="0">
                <a:hlinkClick r:id="rId3"/>
              </a:rPr>
              <a:t>.net/docs/services/conversation/dialog-build.html#slots</a:t>
            </a:r>
            <a:endParaRPr lang="en-US" altLang="ja-JP" sz="20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857" y="3078328"/>
            <a:ext cx="4049786" cy="4235115"/>
          </a:xfrm>
          <a:prstGeom prst="rect">
            <a:avLst/>
          </a:prstGeom>
        </p:spPr>
      </p:pic>
      <p:sp>
        <p:nvSpPr>
          <p:cNvPr id="12" name="Line Callout 2 7"/>
          <p:cNvSpPr/>
          <p:nvPr/>
        </p:nvSpPr>
        <p:spPr>
          <a:xfrm>
            <a:off x="12074146" y="2823766"/>
            <a:ext cx="2386927" cy="480547"/>
          </a:xfrm>
          <a:prstGeom prst="borderCallout2">
            <a:avLst>
              <a:gd name="adj1" fmla="val 102534"/>
              <a:gd name="adj2" fmla="val 9809"/>
              <a:gd name="adj3" fmla="val 173638"/>
              <a:gd name="adj4" fmla="val 11039"/>
              <a:gd name="adj5" fmla="val 248841"/>
              <a:gd name="adj6" fmla="val 19656"/>
            </a:avLst>
          </a:prstGeom>
          <a:solidFill>
            <a:srgbClr val="FFFFFF"/>
          </a:solidFill>
          <a:ln w="28575">
            <a:solidFill>
              <a:srgbClr val="00649D"/>
            </a:solidFill>
          </a:ln>
        </p:spPr>
        <p:txBody>
          <a:bodyPr vert="horz" wrap="none" lIns="101287" tIns="50644" rIns="101287" bIns="50644" numCol="1" rtlCol="0" anchor="ctr" anchorCtr="0" compatLnSpc="1">
            <a:prstTxWarp prst="textNoShape">
              <a:avLst/>
            </a:prstTxWarp>
          </a:bodyPr>
          <a:lstStyle/>
          <a:p>
            <a:pPr defTabSz="1012900">
              <a:spcBef>
                <a:spcPct val="20000"/>
              </a:spcBef>
              <a:buSzPct val="100000"/>
            </a:pPr>
            <a:r>
              <a:rPr lang="en-US" altLang="ja-JP" sz="2400" dirty="0">
                <a:solidFill>
                  <a:srgbClr val="26343F"/>
                </a:solidFill>
              </a:rPr>
              <a:t>Slots</a:t>
            </a:r>
            <a:r>
              <a:rPr lang="ja-JP" altLang="en-US" sz="2400" dirty="0">
                <a:solidFill>
                  <a:srgbClr val="26343F"/>
                </a:solidFill>
              </a:rPr>
              <a:t>を</a:t>
            </a:r>
            <a:r>
              <a:rPr lang="en-US" altLang="ja-JP" sz="2400" dirty="0">
                <a:solidFill>
                  <a:srgbClr val="26343F"/>
                </a:solidFill>
              </a:rPr>
              <a:t>on</a:t>
            </a:r>
            <a:r>
              <a:rPr lang="ja-JP" altLang="en-US" sz="2400" dirty="0">
                <a:solidFill>
                  <a:srgbClr val="26343F"/>
                </a:solidFill>
              </a:rPr>
              <a:t>にする</a:t>
            </a:r>
            <a:endParaRPr lang="en-US" altLang="ja-JP" sz="2400" dirty="0">
              <a:solidFill>
                <a:srgbClr val="2634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1156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459" y="1234164"/>
            <a:ext cx="5315928" cy="6657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8519" y="3150243"/>
            <a:ext cx="6654113" cy="1650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701187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 txBox="1">
            <a:spLocks/>
          </p:cNvSpPr>
          <p:nvPr/>
        </p:nvSpPr>
        <p:spPr>
          <a:xfrm>
            <a:off x="259307" y="0"/>
            <a:ext cx="10302676" cy="736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bg1"/>
                </a:solidFill>
              </a:rPr>
              <a:t>Assistant </a:t>
            </a:r>
            <a:r>
              <a:rPr lang="ja-JP" altLang="en-US" dirty="0">
                <a:solidFill>
                  <a:schemeClr val="bg1"/>
                </a:solidFill>
              </a:rPr>
              <a:t>の仕組み</a:t>
            </a:r>
          </a:p>
        </p:txBody>
      </p:sp>
      <p:sp>
        <p:nvSpPr>
          <p:cNvPr id="7" name="コンテンツ プレースホルダー 4"/>
          <p:cNvSpPr txBox="1">
            <a:spLocks/>
          </p:cNvSpPr>
          <p:nvPr/>
        </p:nvSpPr>
        <p:spPr>
          <a:xfrm>
            <a:off x="259307" y="1219546"/>
            <a:ext cx="13045876" cy="6599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charset="2"/>
              <a:buChar char="n"/>
              <a:tabLst/>
              <a:defRPr/>
            </a:pPr>
            <a:r>
              <a:rPr kumimoji="1" lang="ja-JP" altLang="en-US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kumimoji="1" lang="en-US" altLang="ja-JP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3</a:t>
            </a:r>
            <a:r>
              <a:rPr kumimoji="1" lang="ja-JP" altLang="en-US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つの</a:t>
            </a:r>
            <a:r>
              <a:rPr lang="ja-JP" altLang="en-US" sz="3200" dirty="0">
                <a:latin typeface="Meiryo" charset="-128"/>
                <a:ea typeface="Meiryo" charset="-128"/>
                <a:cs typeface="Meiryo" charset="-128"/>
              </a:rPr>
              <a:t>要素を組み合わせて会話を構築していきます</a:t>
            </a:r>
            <a:endParaRPr kumimoji="1" lang="en-US" altLang="ja-JP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  <a:p>
            <a:pPr lvl="2">
              <a:lnSpc>
                <a:spcPct val="110000"/>
              </a:lnSpc>
              <a:spcBef>
                <a:spcPts val="1000"/>
              </a:spcBef>
              <a:buFont typeface="Wingdings" charset="2"/>
              <a:buChar char="n"/>
              <a:defRPr/>
            </a:pPr>
            <a:endParaRPr lang="en-US" altLang="ja-JP" b="1" dirty="0">
              <a:solidFill>
                <a:srgbClr val="0070C0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Intents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（インテント</a:t>
            </a:r>
            <a: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 / 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意図）</a:t>
            </a:r>
            <a:endParaRPr kumimoji="1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対話相手の要求・意図を認識する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.AppleSystemUIFont" charset="-120"/>
              <a:buChar char="-"/>
              <a:tabLst/>
              <a:defRPr/>
            </a:pPr>
            <a:endParaRPr kumimoji="1" lang="ja-JP" alt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 Entities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（</a:t>
            </a:r>
            <a:r>
              <a:rPr lang="ja-JP" altLang="en-US" sz="3200" b="1" dirty="0">
                <a:solidFill>
                  <a:srgbClr val="0070C0"/>
                </a:solidFill>
                <a:latin typeface="Meiryo" charset="-128"/>
                <a:ea typeface="Meiryo" charset="-128"/>
                <a:cs typeface="Meiryo" charset="-128"/>
              </a:rPr>
              <a:t>エンティティ</a:t>
            </a:r>
            <a:r>
              <a:rPr lang="en-US" altLang="ja-JP" sz="3200" b="1" dirty="0">
                <a:solidFill>
                  <a:srgbClr val="0070C0"/>
                </a:solidFill>
                <a:latin typeface="Meiryo" charset="-128"/>
                <a:ea typeface="Meiryo" charset="-128"/>
                <a:cs typeface="Meiryo" charset="-128"/>
              </a:rPr>
              <a:t> / 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目的語）</a:t>
            </a:r>
            <a:endParaRPr kumimoji="1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要求の対象を明確にする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.AppleSystemUIFont" charset="-120"/>
              <a:buChar char="-"/>
              <a:tabLst/>
              <a:defRPr/>
            </a:pPr>
            <a:endParaRPr kumimoji="1" lang="ja-JP" alt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 Dialogs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（ダイアログ</a:t>
            </a:r>
            <a:r>
              <a:rPr lang="en-US" altLang="ja-JP" sz="3200" b="1" dirty="0">
                <a:solidFill>
                  <a:srgbClr val="0070C0"/>
                </a:solidFill>
                <a:latin typeface="Meiryo" charset="-128"/>
                <a:ea typeface="Meiryo" charset="-128"/>
                <a:cs typeface="Meiryo" charset="-128"/>
              </a:rPr>
              <a:t> / 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対話フロー）</a:t>
            </a:r>
            <a:endParaRPr kumimoji="1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対話の流れを設計する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D597AB2C-8E3D-3341-905F-C9A83E00E1A1}"/>
              </a:ext>
            </a:extLst>
          </p:cNvPr>
          <p:cNvSpPr/>
          <p:nvPr/>
        </p:nvSpPr>
        <p:spPr>
          <a:xfrm>
            <a:off x="7968342" y="2409376"/>
            <a:ext cx="595086" cy="6531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6CAD39-19B4-A942-963C-B19E635BA46B}"/>
              </a:ext>
            </a:extLst>
          </p:cNvPr>
          <p:cNvSpPr/>
          <p:nvPr/>
        </p:nvSpPr>
        <p:spPr>
          <a:xfrm>
            <a:off x="8694057" y="1915889"/>
            <a:ext cx="5646057" cy="164011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7325" indent="-187325">
              <a:buFont typeface="Arial" panose="020B0604020202020204" pitchFamily="34" charset="0"/>
              <a:buChar char="•"/>
            </a:pPr>
            <a:r>
              <a:rPr lang="ja-JP" altLang="en-US"/>
              <a:t>あらかじめ文章と分類（意図）のペアを学習し、入力された任意の文章を分類する</a:t>
            </a:r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612CF72-5360-0549-82D5-F50C48DA5800}"/>
              </a:ext>
            </a:extLst>
          </p:cNvPr>
          <p:cNvSpPr/>
          <p:nvPr/>
        </p:nvSpPr>
        <p:spPr>
          <a:xfrm>
            <a:off x="7968342" y="4199676"/>
            <a:ext cx="595086" cy="6531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5E89A8-ADFA-0D43-9585-B3B8A5E1D393}"/>
              </a:ext>
            </a:extLst>
          </p:cNvPr>
          <p:cNvSpPr/>
          <p:nvPr/>
        </p:nvSpPr>
        <p:spPr>
          <a:xfrm>
            <a:off x="8694057" y="3952933"/>
            <a:ext cx="5646057" cy="11466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7325" indent="-187325">
              <a:buFont typeface="Arial" panose="020B0604020202020204" pitchFamily="34" charset="0"/>
              <a:buChar char="•"/>
            </a:pPr>
            <a:r>
              <a:rPr lang="ja-JP" altLang="en-US"/>
              <a:t>同義語または文字列のパターンを登録する</a:t>
            </a:r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669E62E-BC6C-814D-8570-2272AA1447A4}"/>
              </a:ext>
            </a:extLst>
          </p:cNvPr>
          <p:cNvSpPr/>
          <p:nvPr/>
        </p:nvSpPr>
        <p:spPr>
          <a:xfrm>
            <a:off x="7968342" y="5743235"/>
            <a:ext cx="595086" cy="6531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7CEB37-FE03-EF47-A5E0-24F4C2886976}"/>
              </a:ext>
            </a:extLst>
          </p:cNvPr>
          <p:cNvSpPr/>
          <p:nvPr/>
        </p:nvSpPr>
        <p:spPr>
          <a:xfrm>
            <a:off x="8694057" y="5496492"/>
            <a:ext cx="5646057" cy="13133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7325" indent="-187325">
              <a:buFont typeface="Arial" panose="020B0604020202020204" pitchFamily="34" charset="0"/>
              <a:buChar char="•"/>
            </a:pPr>
            <a:r>
              <a:rPr lang="en-US" altLang="ja-JP" dirty="0"/>
              <a:t>IF</a:t>
            </a:r>
            <a:r>
              <a:rPr lang="ja-JP" altLang="en-US"/>
              <a:t>「条件」</a:t>
            </a:r>
            <a:r>
              <a:rPr lang="en-US" altLang="ja-JP" dirty="0"/>
              <a:t>THEN</a:t>
            </a:r>
            <a:r>
              <a:rPr lang="ja-JP" altLang="en-US"/>
              <a:t>「応答」のスタイルで対話の流れを設計する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46775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インテント（意図</a:t>
            </a:r>
            <a:r>
              <a:rPr kumimoji="1" lang="en-US" altLang="ja-JP" dirty="0"/>
              <a:t> = </a:t>
            </a:r>
            <a:r>
              <a:rPr kumimoji="1" lang="ja-JP" altLang="en-US"/>
              <a:t>分類）</a:t>
            </a:r>
            <a:endParaRPr kumimoji="1" lang="ja-JP" altLang="en-US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85938" y="1120341"/>
            <a:ext cx="137468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n"/>
            </a:pPr>
            <a:r>
              <a:rPr kumimoji="1" lang="ja-JP" altLang="en-US" sz="2800" dirty="0"/>
              <a:t>異なる表現や言葉のゆらぎを吸収し、意図を正しく理解させる</a:t>
            </a:r>
          </a:p>
          <a:p>
            <a:pPr marL="1188720" lvl="1" indent="-457200">
              <a:buFont typeface="Wingdings" charset="2"/>
              <a:buChar char="n"/>
            </a:pPr>
            <a:r>
              <a:rPr kumimoji="1" lang="ja-JP" altLang="en-US" sz="2800" dirty="0"/>
              <a:t>同じ行為を要求したとしても、様々な言い方があるため</a:t>
            </a:r>
            <a:endParaRPr kumimoji="1" lang="en-US" altLang="ja-JP" sz="2800" dirty="0"/>
          </a:p>
          <a:p>
            <a:pPr marL="1188720" lvl="1" indent="-457200">
              <a:buFont typeface="Wingdings" charset="2"/>
              <a:buChar char="n"/>
            </a:pPr>
            <a:r>
              <a:rPr kumimoji="1" lang="ja-JP" altLang="en-US" sz="2800" dirty="0"/>
              <a:t>例：食べたい、おなかがすいた、腹減った</a:t>
            </a:r>
            <a:endParaRPr kumimoji="1" lang="en-US" altLang="ja-JP" sz="2800" dirty="0"/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7130" y="3083754"/>
            <a:ext cx="6802806" cy="4871575"/>
          </a:xfrm>
          <a:prstGeom prst="rect">
            <a:avLst/>
          </a:prstGeom>
        </p:spPr>
      </p:pic>
      <p:sp>
        <p:nvSpPr>
          <p:cNvPr id="36" name="角丸四角形吹き出し 35"/>
          <p:cNvSpPr/>
          <p:nvPr/>
        </p:nvSpPr>
        <p:spPr>
          <a:xfrm>
            <a:off x="7621258" y="5267740"/>
            <a:ext cx="4318951" cy="1431234"/>
          </a:xfrm>
          <a:prstGeom prst="wedgeRoundRectCallout">
            <a:avLst>
              <a:gd name="adj1" fmla="val -86216"/>
              <a:gd name="adj2" fmla="val -13382"/>
              <a:gd name="adj3" fmla="val 16667"/>
            </a:avLst>
          </a:prstGeom>
          <a:solidFill>
            <a:sysClr val="window" lastClr="FFFFFF"/>
          </a:solidFill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メイリオ" charset="-128"/>
                <a:cs typeface=""/>
              </a:rPr>
              <a:t>同じ意図の文章を複数登録すると、類似の表現を「食事」に関係あることを理解するようになる</a:t>
            </a:r>
          </a:p>
        </p:txBody>
      </p:sp>
      <p:sp>
        <p:nvSpPr>
          <p:cNvPr id="38" name="右中かっこ 37"/>
          <p:cNvSpPr/>
          <p:nvPr/>
        </p:nvSpPr>
        <p:spPr>
          <a:xfrm>
            <a:off x="5370587" y="4627289"/>
            <a:ext cx="557946" cy="3286125"/>
          </a:xfrm>
          <a:prstGeom prst="rightBrace">
            <a:avLst>
              <a:gd name="adj1" fmla="val 16015"/>
              <a:gd name="adj2" fmla="val 38696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メイリオ" charset="-128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748866887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for presentations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32FF"/>
      </a:hlink>
      <a:folHlink>
        <a:srgbClr val="0432FF"/>
      </a:folHlink>
    </a:clrScheme>
    <a:fontScheme name="源真ゴシック P">
      <a:majorFont>
        <a:latin typeface="Segoe UI"/>
        <a:ea typeface="Meiryo"/>
        <a:cs typeface=""/>
      </a:majorFont>
      <a:minorFont>
        <a:latin typeface="Segoe UI"/>
        <a:ea typeface="Meiry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6" id="{E67209E5-3A97-2648-930F-B0BF118B1404}" vid="{502C75ED-5BC8-4248-ACEC-F75ECB64AA15}"/>
    </a:ext>
  </a:ext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6" id="{E67209E5-3A97-2648-930F-B0BF118B1404}" vid="{E40E6D24-98E4-DF48-81D9-EF7F5B7E74D4}"/>
    </a:ext>
  </a:extLst>
</a:theme>
</file>

<file path=ppt/theme/theme3.xml><?xml version="1.0" encoding="utf-8"?>
<a:theme xmlns:a="http://schemas.openxmlformats.org/drawingml/2006/main" name="IBM Cloud 2015">
  <a:themeElements>
    <a:clrScheme name="IBM Cloud 2105">
      <a:dk1>
        <a:sysClr val="windowText" lastClr="000000"/>
      </a:dk1>
      <a:lt1>
        <a:sysClr val="window" lastClr="FFFFFF"/>
      </a:lt1>
      <a:dk2>
        <a:srgbClr val="085571"/>
      </a:dk2>
      <a:lt2>
        <a:srgbClr val="81CDF2"/>
      </a:lt2>
      <a:accent1>
        <a:srgbClr val="009EE2"/>
      </a:accent1>
      <a:accent2>
        <a:srgbClr val="1174B9"/>
      </a:accent2>
      <a:accent3>
        <a:srgbClr val="00A39C"/>
      </a:accent3>
      <a:accent4>
        <a:srgbClr val="00706E"/>
      </a:accent4>
      <a:accent5>
        <a:srgbClr val="611773"/>
      </a:accent5>
      <a:accent6>
        <a:srgbClr val="340F51"/>
      </a:accent6>
      <a:hlink>
        <a:srgbClr val="0000FF"/>
      </a:hlink>
      <a:folHlink>
        <a:srgbClr val="800080"/>
      </a:folHlink>
    </a:clrScheme>
    <a:fontScheme name="IBM Cloud 201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EE2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kern="0" spc="-30" dirty="0" smtClean="0">
            <a:solidFill>
              <a:srgbClr val="009EE2"/>
            </a:solidFill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6" id="{E67209E5-3A97-2648-930F-B0BF118B1404}" vid="{A00C38DB-053B-8E4B-8441-EC8705E690FB}"/>
    </a:ext>
  </a:extLst>
</a:theme>
</file>

<file path=ppt/theme/theme4.xml><?xml version="1.0" encoding="utf-8"?>
<a:theme xmlns:a="http://schemas.openxmlformats.org/drawingml/2006/main" name="2_Custom Design">
  <a:themeElements>
    <a:clrScheme name="for presentations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32FF"/>
      </a:hlink>
      <a:folHlink>
        <a:srgbClr val="0432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6" id="{E67209E5-3A97-2648-930F-B0BF118B1404}" vid="{502C75ED-5BC8-4248-ACEC-F75ECB64AA15}"/>
    </a:ext>
  </a:extLst>
</a:theme>
</file>

<file path=ppt/theme/theme5.xml><?xml version="1.0" encoding="utf-8"?>
<a:theme xmlns:a="http://schemas.openxmlformats.org/drawingml/2006/main" name="Watson: Group 4, White 4">
  <a:themeElements>
    <a:clrScheme name="WCE_4-2017">
      <a:dk1>
        <a:srgbClr val="464646"/>
      </a:dk1>
      <a:lt1>
        <a:srgbClr val="F8F8F8"/>
      </a:lt1>
      <a:dk2>
        <a:srgbClr val="5A5A5A"/>
      </a:dk2>
      <a:lt2>
        <a:srgbClr val="EBE8EA"/>
      </a:lt2>
      <a:accent1>
        <a:srgbClr val="325C80"/>
      </a:accent1>
      <a:accent2>
        <a:srgbClr val="00B4A0"/>
      </a:accent2>
      <a:accent3>
        <a:srgbClr val="4B8400"/>
      </a:accent3>
      <a:accent4>
        <a:srgbClr val="8CD211"/>
      </a:accent4>
      <a:accent5>
        <a:srgbClr val="734098"/>
      </a:accent5>
      <a:accent6>
        <a:srgbClr val="BA8FF7"/>
      </a:accent6>
      <a:hlink>
        <a:srgbClr val="5596E6"/>
      </a:hlink>
      <a:folHlink>
        <a:srgbClr val="5AAAF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wrap="square" lIns="0" tIns="0" rIns="0" bIns="0" rtlCol="0" anchor="ctr">
        <a:noAutofit/>
      </a:bodyPr>
      <a:lstStyle>
        <a:defPPr algn="ctr"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22225" cap="rnd">
          <a:tailEnd type="oval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7-09-22_JA宮城_Watson" id="{BD8225E4-371D-704F-8F19-E43A1D18BBE6}" vid="{4EC3AE59-E28C-E847-AA1E-F32B7AB66A9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cloud_template</Template>
  <TotalTime>31021</TotalTime>
  <Words>3926</Words>
  <Application>Microsoft Macintosh PowerPoint</Application>
  <PresentationFormat>Custom</PresentationFormat>
  <Paragraphs>527</Paragraphs>
  <Slides>77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77</vt:i4>
      </vt:variant>
    </vt:vector>
  </HeadingPairs>
  <TitlesOfParts>
    <vt:vector size="99" baseType="lpstr">
      <vt:lpstr>.AppleSystemUIFont</vt:lpstr>
      <vt:lpstr>Hiragino Kaku Gothic ProN W3</vt:lpstr>
      <vt:lpstr>メイリオ</vt:lpstr>
      <vt:lpstr>メイリオ</vt:lpstr>
      <vt:lpstr>Meiryo UI</vt:lpstr>
      <vt:lpstr>ＭＳ Ｐゴシック</vt:lpstr>
      <vt:lpstr>ＭＳ Ｐゴシック</vt:lpstr>
      <vt:lpstr>Segoe UI</vt:lpstr>
      <vt:lpstr>Yu Gothic</vt:lpstr>
      <vt:lpstr>Arial</vt:lpstr>
      <vt:lpstr>Calibri</vt:lpstr>
      <vt:lpstr>Helvetica</vt:lpstr>
      <vt:lpstr>Helvetica Light</vt:lpstr>
      <vt:lpstr>IBM Plex Sans</vt:lpstr>
      <vt:lpstr>IBM Plex Sans Regular</vt:lpstr>
      <vt:lpstr>Tahoma</vt:lpstr>
      <vt:lpstr>Wingdings</vt:lpstr>
      <vt:lpstr>1_Custom Design</vt:lpstr>
      <vt:lpstr>デザインの設定</vt:lpstr>
      <vt:lpstr>IBM Cloud 2015</vt:lpstr>
      <vt:lpstr>2_Custom Design</vt:lpstr>
      <vt:lpstr>Watson: Group 4, White 4</vt:lpstr>
      <vt:lpstr>“Watson”と”Node-RED”を使って 簡単チャットボット開発</vt:lpstr>
      <vt:lpstr>今日のコース内容</vt:lpstr>
      <vt:lpstr>今日つくるもの</vt:lpstr>
      <vt:lpstr>資料のダウンロード</vt:lpstr>
      <vt:lpstr>IBM Watson とは</vt:lpstr>
      <vt:lpstr>PowerPoint Presentation</vt:lpstr>
      <vt:lpstr>Watson Assistantとは</vt:lpstr>
      <vt:lpstr>PowerPoint Presentation</vt:lpstr>
      <vt:lpstr>インテント（意図 = 分類）</vt:lpstr>
      <vt:lpstr>エンティティ（同義語 or パターン）</vt:lpstr>
      <vt:lpstr>エンティティの種類</vt:lpstr>
      <vt:lpstr>ダイアログ（対話の流れ）</vt:lpstr>
      <vt:lpstr>今日のコース内容</vt:lpstr>
      <vt:lpstr>ハンズオン1</vt:lpstr>
      <vt:lpstr>IBM Cloud へログイン</vt:lpstr>
      <vt:lpstr>IBM Cloud へログイン</vt:lpstr>
      <vt:lpstr>リソース・グループの設定</vt:lpstr>
      <vt:lpstr>PowerPoint Presentation</vt:lpstr>
      <vt:lpstr>PowerPoint Presentation</vt:lpstr>
      <vt:lpstr>PowerPoint Presentation</vt:lpstr>
      <vt:lpstr>Assistantのusernameとpasswordを確認する</vt:lpstr>
      <vt:lpstr>PowerPoint Presentation</vt:lpstr>
      <vt:lpstr>Assistantのワークスペースを開く</vt:lpstr>
      <vt:lpstr>新規ワークスペースの作成</vt:lpstr>
      <vt:lpstr>作成するシナリオ</vt:lpstr>
      <vt:lpstr>インテントの作成</vt:lpstr>
      <vt:lpstr>CSVファイルの選択</vt:lpstr>
      <vt:lpstr>CSVファイルの読み込み</vt:lpstr>
      <vt:lpstr>読み込み成功</vt:lpstr>
      <vt:lpstr>ダイアログの作成</vt:lpstr>
      <vt:lpstr>初期状態のダイアログ</vt:lpstr>
      <vt:lpstr>「ようこそ」と「その他」ノードの中身</vt:lpstr>
      <vt:lpstr>単純なダイアログの作成 – ノード追加</vt:lpstr>
      <vt:lpstr>単純なダイアログの完成</vt:lpstr>
      <vt:lpstr>動作確認</vt:lpstr>
      <vt:lpstr>“Watson is training”と出てくるときは</vt:lpstr>
      <vt:lpstr>今日のコース内容</vt:lpstr>
      <vt:lpstr>少し複雑なダイアログの作成</vt:lpstr>
      <vt:lpstr>エンティティを登録</vt:lpstr>
      <vt:lpstr>エンティティに値と同義語を登録</vt:lpstr>
      <vt:lpstr>エンティティに値と同義語を登録（続き）</vt:lpstr>
      <vt:lpstr>子ノードを作成</vt:lpstr>
      <vt:lpstr>子ノードの条件にエンティティを設定</vt:lpstr>
      <vt:lpstr>子ノードの応答を定義</vt:lpstr>
      <vt:lpstr>子ノードをもう一つ追加</vt:lpstr>
      <vt:lpstr>子ノードの応答を定義</vt:lpstr>
      <vt:lpstr>子ノードを含むダイアログの動作確認</vt:lpstr>
      <vt:lpstr>ワークスペースIDを確認しておく</vt:lpstr>
      <vt:lpstr>今日のコース内容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簡単なプログラムを作ってみる</vt:lpstr>
      <vt:lpstr>injectノードを編集</vt:lpstr>
      <vt:lpstr>conversationノードを編集</vt:lpstr>
      <vt:lpstr>動作確認</vt:lpstr>
      <vt:lpstr>PowerPoint Presentation</vt:lpstr>
      <vt:lpstr>PowerPoint Presentation</vt:lpstr>
      <vt:lpstr>conversationノードの編集</vt:lpstr>
      <vt:lpstr>プログラムをデプロイする</vt:lpstr>
      <vt:lpstr>チャットボット画面を呼び出し</vt:lpstr>
      <vt:lpstr>チャットボットを実行</vt:lpstr>
      <vt:lpstr>PowerPoint Presentation</vt:lpstr>
      <vt:lpstr>おまけ</vt:lpstr>
      <vt:lpstr>スロット機能</vt:lpstr>
      <vt:lpstr>スロット機能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BMXUG ハンズオン</dc:title>
  <dc:creator>YOSHIHIRO Kishida</dc:creator>
  <cp:lastModifiedBy>Microsoft Office User</cp:lastModifiedBy>
  <cp:revision>404</cp:revision>
  <cp:lastPrinted>2018-04-17T02:21:24Z</cp:lastPrinted>
  <dcterms:created xsi:type="dcterms:W3CDTF">2017-07-05T08:57:06Z</dcterms:created>
  <dcterms:modified xsi:type="dcterms:W3CDTF">2018-04-24T10:51:20Z</dcterms:modified>
</cp:coreProperties>
</file>